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sldIdLst>
    <p:sldId id="308" r:id="rId2"/>
    <p:sldId id="282" r:id="rId3"/>
    <p:sldId id="309" r:id="rId4"/>
    <p:sldId id="311" r:id="rId5"/>
    <p:sldId id="288" r:id="rId6"/>
    <p:sldId id="289" r:id="rId7"/>
    <p:sldId id="287" r:id="rId8"/>
    <p:sldId id="290" r:id="rId9"/>
    <p:sldId id="291" r:id="rId10"/>
    <p:sldId id="292" r:id="rId11"/>
    <p:sldId id="293" r:id="rId12"/>
    <p:sldId id="296" r:id="rId13"/>
    <p:sldId id="294" r:id="rId14"/>
    <p:sldId id="295" r:id="rId15"/>
    <p:sldId id="297" r:id="rId16"/>
    <p:sldId id="298" r:id="rId17"/>
    <p:sldId id="299" r:id="rId18"/>
    <p:sldId id="301" r:id="rId19"/>
    <p:sldId id="302" r:id="rId20"/>
    <p:sldId id="303" r:id="rId21"/>
    <p:sldId id="300" r:id="rId22"/>
    <p:sldId id="304" r:id="rId23"/>
    <p:sldId id="307" r:id="rId24"/>
    <p:sldId id="306" r:id="rId25"/>
    <p:sldId id="271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5EE"/>
    <a:srgbClr val="0B2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6C62E-2C6F-4517-963B-C402A709A7DB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7D2E-1C1E-4BE4-A4F1-C31FEDC47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6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A837C-41A4-4638-9084-EDE70AF7AC30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2C3D-E01C-4699-8210-865BF3482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8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89269-520A-4340-AC46-9A1890C212FF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4314-48AE-42DB-B6B5-6F3676E97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4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ru-RU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ru-RU" sz="80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7E4B9-13A6-4A43-BC82-4F7796EA4975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64F5-9D02-48D7-803F-F4123404D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5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057D-0AE4-4CB4-B24B-5BD7014A20F9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5CAE-80A7-40B9-A1B0-3AF5315C12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ru-RU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ru-RU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B87B-29AB-42C6-9580-646F2E4758C7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8CE7-E538-4A5C-9E89-F95F28586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09F7-0B49-4318-9A7F-EE76AE206B7C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A9A4-F477-4E76-BF74-188C98C6E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3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3E84-B899-4B0D-8BBC-4F1DA595DA4A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16E8-BC5B-4233-A3F1-275930056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2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E880-3BA0-4F2A-91DE-BB79EAA7B5F0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123F-5EA8-43F1-9A1B-265F6940E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4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C17C-FDEE-4B7E-B8C5-F93B68585A8C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AD7C-2ED2-430E-830D-A9274789D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7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6DCF-D8F9-4726-9DF5-B6F11FAD0D21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B548-4E45-4E25-A2D0-93E90F088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0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37D9-FE3A-4CA8-9246-BEFE06EA9FDF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E1A8-A6DC-4B64-A6CE-87822032D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0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BCA9-4B52-4D56-BC86-B8A76663C70A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BBE6-0C59-48E7-95D2-81221DDC7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9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0265-62B3-44D2-9F7B-B203516B2B02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75D3-ABCB-4850-ABED-CBC9B947F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0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C91E-7A58-4ED1-B6B0-27358B293B43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B29C-C042-4452-9B74-CD08DEC7C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0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A066-C934-4AA4-A90F-8928BE26ADDB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11DA-30E7-4AFD-B293-720BDEA26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F84E-E2DB-499A-A630-881D78B17B44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39AE-9917-4713-BED7-D817B3759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7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0000">
              <a:schemeClr val="accent1">
                <a:lumMod val="20000"/>
                <a:lumOff val="80000"/>
              </a:schemeClr>
            </a:gs>
            <a:gs pos="83000">
              <a:srgbClr val="ACB9DB"/>
            </a:gs>
            <a:gs pos="100000">
              <a:srgbClr val="C8D1E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9FA12DD-E641-4B24-8AC1-07C7F93645E2}" type="datetimeFigureOut">
              <a:rPr lang="en-US"/>
              <a:pPr>
                <a:defRPr/>
              </a:pPr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6F07C6D-D3A2-4264-9CA2-763C8CCD4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89" r:id="rId7"/>
    <p:sldLayoutId id="2147483799" r:id="rId8"/>
    <p:sldLayoutId id="2147483790" r:id="rId9"/>
    <p:sldLayoutId id="2147483791" r:id="rId10"/>
    <p:sldLayoutId id="2147483800" r:id="rId11"/>
    <p:sldLayoutId id="2147483801" r:id="rId12"/>
    <p:sldLayoutId id="2147483792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06689" y="721895"/>
            <a:ext cx="10583206" cy="728541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</a:t>
            </a:r>
            <a:b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«СЕВЕРО-ЕНИСЕЙСКАЯ СПОРТИВНАЯ ШКОЛА»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6"/>
          <p:cNvSpPr txBox="1">
            <a:spLocks/>
          </p:cNvSpPr>
          <p:nvPr/>
        </p:nvSpPr>
        <p:spPr>
          <a:xfrm>
            <a:off x="5846319" y="5161743"/>
            <a:ext cx="5543576" cy="7084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857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Мугаллямова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Н.В.,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ренер-преподаватель по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плаванию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\Downloads\5229232329560100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41" y="1911927"/>
            <a:ext cx="4715636" cy="314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wnloads\5229232329560100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92" y="1911927"/>
            <a:ext cx="4715636" cy="314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2292" y="5787197"/>
            <a:ext cx="432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Северо-Енисейский, 2024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153" y="1150398"/>
            <a:ext cx="608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035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  <a:endParaRPr lang="ru-RU" sz="4000" b="1" dirty="0">
              <a:solidFill>
                <a:srgbClr val="1035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9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8686" y="709677"/>
            <a:ext cx="9840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Пятое, обучение лежанию на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воде</a:t>
            </a: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800" b="1" dirty="0">
              <a:solidFill>
                <a:srgbClr val="1035EE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537" y="3906499"/>
            <a:ext cx="7940842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Держась одной рукой за бортик, пловец ложиться на воду животом вниз. Вторую руку вытягивает вперёд, ноги расслабленные — они должны всплыть самостоятельно. Пловец должен почувствуйте, как вода поддерживает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тело (стараться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научить расслабляться в воде) пловец находиться в этом положении 30-60 секунд, спокойно дыша. Упражнения с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досточкой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с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нудлами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с водными обручами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13" y="1341401"/>
            <a:ext cx="7452226" cy="256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7768" y="4914738"/>
            <a:ext cx="8093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Когда пловцы освоят лежание с опорой, учим без опоры «звёздочку» на спине (нужно лечь на воду, развезти руки и ноги в стороны, расслабится полностью). Голову держите так, чтобы уши были под водой, а лицо — на поверхности. Это упражнение демонстрирует естественную плавучесть человеческого тела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2" name="Picture 4" descr="C:\Users\User\Downloads\5229232329560100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17" y="884160"/>
            <a:ext cx="5374104" cy="40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6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974" y="926869"/>
            <a:ext cx="10863943" cy="184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Шестое, скольжение на груди,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спине – </a:t>
            </a:r>
            <a:endParaRPr lang="ru-RU" sz="2800" b="1" dirty="0" smtClean="0">
              <a:solidFill>
                <a:srgbClr val="1035EE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основа </a:t>
            </a: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техники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плавания</a:t>
            </a:r>
            <a:endParaRPr lang="ru-RU" sz="2800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pPr indent="449263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Пловцы встают у бортика, делают глубокий вдох. Отталкиваются ногами от стенки бортика, руки вытянуты вперёд, ладони сложены вместе. Тело должно скользить по поверхности. Начинать с дистанции 2-3 метров, постепенно увеличивая до 5-7 метров. </a:t>
            </a:r>
            <a:endParaRPr lang="ru-RU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5" name="Picture 3" descr="C:\Users\User\Downloads\01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09" y="3255913"/>
            <a:ext cx="4996485" cy="180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a922ee7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46" y="3255914"/>
            <a:ext cx="5202992" cy="18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0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9400" y="797913"/>
            <a:ext cx="7586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</a:rPr>
              <a:t>Седьмое, работа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</a:rPr>
              <a:t>ног кроль </a:t>
            </a: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</a:rPr>
              <a:t>на груди, на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</a:rPr>
              <a:t>спине</a:t>
            </a:r>
            <a:endParaRPr lang="ru-RU" sz="2800" dirty="0">
              <a:solidFill>
                <a:srgbClr val="1035EE"/>
              </a:solidFill>
            </a:endParaRPr>
          </a:p>
        </p:txBody>
      </p:sp>
      <p:pic>
        <p:nvPicPr>
          <p:cNvPr id="9218" name="Picture 2" descr="C:\Users\User\Downloads\img-cwg1p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9" y="1544053"/>
            <a:ext cx="2755326" cy="40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8990" y="1628714"/>
            <a:ext cx="53901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Ноги совершают поочерёдные волнообразные движения вверх, вниз. В работу включаются бёдра, голени и стопы. Некоторые особенности: </a:t>
            </a:r>
          </a:p>
          <a:p>
            <a:pPr indent="449263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Движение идёт от бедра, чтобы создать эффект волны. Ноги сгибаются в коленном суставе, но не чрезмерно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indent="449263" algn="just"/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Стопа должна работать как ласта, быть гибкой и гнуться в обе стороны — вверх и вниз под давлением воды. По количеству ударов ногами за один цикл движения выделяют двух-, четырёх- и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шестиударный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кроль. Начинающим пловцам рекомендуется начинать с базовой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двухударной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техники.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0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3262" y="861220"/>
            <a:ext cx="10018295" cy="351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Седьмое, </a:t>
            </a: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абота ног способом брасс</a:t>
            </a:r>
            <a:endParaRPr lang="ru-RU" sz="2800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Движения ног представляют собой последовательность фаз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Подтягивание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плавно сгибать ноги в коленях, сохранять бёдра в обтекаемом положении. Расслабленные стопы скользят у поверхности воды, колени расходятся в стороны, примерно на ширину таза.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Отталкивание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бёдра, голени и стопы стремительно возвращаются в исходное положение. Колени раздвигаются чуть шире таза, стопы приближаются к ягодицам, а голени становятся почти перпендикулярными поверхности воды. Затем стопы разворачиваются носками наружу, и происходит отталкивание назад.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Завершающая фаза — скольжение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после толчка наступает расслабление, и тело пловца медленно поднимается к поверхности воды.</a:t>
            </a:r>
            <a:endParaRPr lang="ru-RU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24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295" y="878541"/>
            <a:ext cx="10090484" cy="233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Седьмое, работа </a:t>
            </a: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ног способом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баттерфляй</a:t>
            </a:r>
            <a:endParaRPr lang="ru-RU" sz="2800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Ноги выполняют непрерывные одновременные и симметричные движения сверху вниз и снизу-вверх. Цикл движений ног состоит из двух фаз — опорной (движение сверху вниз, называемое ударом) и подготовительной (движение ног снизу вверх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Важно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ноги не должны сильно сгибаться в коленях и чрезмерно захлестываться назад во время движения вверх — это увеличивает сопротивление воды. Амплитуда движений не должна быть большой, иначе это значительно увеличит сопротивление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воды.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266" name="Picture 2" descr="C:\Users\User\Downloads\slide-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20586" r="7209" b="24712"/>
          <a:stretch/>
        </p:blipFill>
        <p:spPr bwMode="auto">
          <a:xfrm>
            <a:off x="3176335" y="3210077"/>
            <a:ext cx="5694949" cy="28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6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483" y="1310366"/>
            <a:ext cx="10186737" cy="34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Работа рук способом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кроль</a:t>
            </a:r>
            <a:endParaRPr lang="ru-RU" sz="2800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pPr indent="449263"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Руки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совершают поочерёдные гребковые движения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толкая воду назад и возвращаясь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вперёд.</a:t>
            </a:r>
          </a:p>
          <a:p>
            <a:pPr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Захват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рука сгибается в локтевом суставе, но не сильно, угол — тупой (не менее 90°).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  <a:buSzPts val="1000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Подтягивание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рука продолжает сгибаться в локтевом суставе (до 90°), кисть уходит под грудь, живот и вниз ближе к тазу.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  <a:buSzPts val="1000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Отталкивание (окончание гребка)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рука выпрямляется в локтевом суставе, кисть уходит из-под таза к бедру и вдоль бедра, толкая воду назад.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  <a:buSzPts val="1000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Выход руки из воды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начинается надводная фаза гребка: поднимается плечо, выходит локоть, предплечье, кисть.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49263"/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Пронос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 — за счёт движения плечом рука выносится вперёд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6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913" y="737184"/>
            <a:ext cx="10276114" cy="236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Согласование движений при плавании </a:t>
            </a:r>
            <a:r>
              <a:rPr lang="ru-RU" sz="24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кролем,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включающее </a:t>
            </a:r>
            <a:r>
              <a:rPr lang="ru-RU" sz="24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координацию движений рук, ног и </a:t>
            </a:r>
            <a:r>
              <a:rPr lang="ru-RU" sz="24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дыхания</a:t>
            </a:r>
          </a:p>
          <a:p>
            <a:pPr indent="449263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Это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важно, чтобы грамотно продвигаться вперёд и поддерживать устойчивое положение тела в воде. Вдох — через рот, голова повёрнута в сторону той руки, которая движется над водой.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Выдох — в воду через нос и рот равномерно в течение всего промежутка до следующего вдоха., вдох делается через три гребка руками, в правую и левую сторону поочередно. </a:t>
            </a:r>
            <a:endParaRPr lang="ru-RU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10" y="3317716"/>
            <a:ext cx="8954120" cy="257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74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567" y="863747"/>
            <a:ext cx="10274969" cy="351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Работа рук способом </a:t>
            </a:r>
            <a:r>
              <a:rPr lang="ru-RU" sz="2800" b="1" i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брасс</a:t>
            </a:r>
            <a:endParaRPr lang="ru-RU" sz="2800" i="1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pPr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Цикл работы рук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состоит из четырёх основных этапов, которые выполняются под водой одновременно 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симметрично.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Захват воды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руки, вытянутые вперёд, разводятся в стороны, ладони немного раздвигают воду, при этом локти остаются поднятыми, а предплечья направлены вниз.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Гребок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руки сгибаются в локтях примерно под углом 90°, локти не опускаются ниже уровня плеч, кисти двигаются по дуге в стороны и назад, подхватывая воду.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Сведение локтей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руки сближаются перед грудной клеткой, локти соединяются, но не касаются туловища, кисти при этом также сближаются.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Выведение прямых рук вперёд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под поверхностью воды — локти при этом остаются под водой, а голова опускается вниз, готовясь к следующему циклу.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789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568" y="1792526"/>
            <a:ext cx="6206003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Согласованность движений в плавании брассом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ключевой фактор эффективности и скорости. Конечности должны работать синхронно, образуя единую цепочку, где каждое действие плавно переходит в следующее. Это помогает: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создавать максимальный толчок и минимальное сопротивление воды;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поддерживать горизонтальное положение тела и баланс, снижая усталость.</a:t>
            </a:r>
            <a:endParaRPr lang="ru-RU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338" name="Picture 2" descr="C:\Users\User\Downloads\plavanie-sposobom-br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54" y="894168"/>
            <a:ext cx="3327246" cy="50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8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2367185" y="1502230"/>
            <a:ext cx="7403343" cy="301534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3800" b="1" dirty="0">
                <a:solidFill>
                  <a:srgbClr val="1035EE"/>
                </a:solidFill>
                <a:latin typeface="Times New Roman"/>
                <a:ea typeface="Calibri"/>
              </a:rPr>
              <a:t>Алгоритм </a:t>
            </a:r>
            <a:r>
              <a:rPr lang="ru-RU" sz="3800" b="1" dirty="0" smtClean="0">
                <a:solidFill>
                  <a:srgbClr val="1035EE"/>
                </a:solidFill>
                <a:latin typeface="Times New Roman"/>
                <a:ea typeface="Calibri"/>
              </a:rPr>
              <a:t>обучения</a:t>
            </a:r>
            <a:br>
              <a:rPr lang="ru-RU" sz="3800" b="1" dirty="0" smtClean="0">
                <a:solidFill>
                  <a:srgbClr val="1035EE"/>
                </a:solidFill>
                <a:latin typeface="Times New Roman"/>
                <a:ea typeface="Calibri"/>
              </a:rPr>
            </a:br>
            <a:r>
              <a:rPr lang="ru-RU" sz="3800" b="1" dirty="0" smtClean="0">
                <a:solidFill>
                  <a:srgbClr val="1035EE"/>
                </a:solidFill>
                <a:latin typeface="Times New Roman"/>
                <a:ea typeface="Calibri"/>
              </a:rPr>
              <a:t> </a:t>
            </a:r>
            <a:r>
              <a:rPr lang="ru-RU" sz="3800" b="1" dirty="0">
                <a:solidFill>
                  <a:srgbClr val="1035EE"/>
                </a:solidFill>
                <a:latin typeface="Times New Roman"/>
                <a:ea typeface="Calibri"/>
              </a:rPr>
              <a:t>первичным навыкам </a:t>
            </a:r>
            <a:r>
              <a:rPr lang="ru-RU" sz="3800" b="1" dirty="0" smtClean="0">
                <a:solidFill>
                  <a:srgbClr val="1035EE"/>
                </a:solidFill>
                <a:latin typeface="Times New Roman"/>
                <a:ea typeface="Calibri"/>
              </a:rPr>
              <a:t>плавания </a:t>
            </a:r>
            <a:r>
              <a:rPr lang="ru-RU" sz="3600" b="1" dirty="0" smtClean="0">
                <a:solidFill>
                  <a:srgbClr val="1035EE"/>
                </a:solidFill>
                <a:latin typeface="Times New Roman"/>
                <a:ea typeface="Calibri"/>
              </a:rPr>
              <a:t>стилями кроль</a:t>
            </a:r>
            <a:r>
              <a:rPr lang="ru-RU" sz="3600" b="1" dirty="0">
                <a:solidFill>
                  <a:srgbClr val="1035EE"/>
                </a:solidFill>
                <a:latin typeface="Times New Roman"/>
                <a:ea typeface="Calibri"/>
              </a:rPr>
              <a:t>, на спине, </a:t>
            </a:r>
            <a:r>
              <a:rPr lang="ru-RU" sz="3600" b="1" dirty="0" smtClean="0">
                <a:solidFill>
                  <a:srgbClr val="1035EE"/>
                </a:solidFill>
                <a:latin typeface="Times New Roman"/>
                <a:ea typeface="Calibri"/>
              </a:rPr>
              <a:t/>
            </a:r>
            <a:br>
              <a:rPr lang="ru-RU" sz="3600" b="1" dirty="0" smtClean="0">
                <a:solidFill>
                  <a:srgbClr val="1035EE"/>
                </a:solidFill>
                <a:latin typeface="Times New Roman"/>
                <a:ea typeface="Calibri"/>
              </a:rPr>
            </a:br>
            <a:r>
              <a:rPr lang="ru-RU" sz="3600" b="1" dirty="0" smtClean="0">
                <a:solidFill>
                  <a:srgbClr val="1035EE"/>
                </a:solidFill>
                <a:latin typeface="Times New Roman"/>
                <a:ea typeface="Calibri"/>
              </a:rPr>
              <a:t>брасс</a:t>
            </a:r>
            <a:r>
              <a:rPr lang="ru-RU" sz="3600" b="1" dirty="0">
                <a:solidFill>
                  <a:srgbClr val="1035EE"/>
                </a:solidFill>
                <a:latin typeface="Times New Roman"/>
                <a:ea typeface="Calibri"/>
              </a:rPr>
              <a:t>, дельфин </a:t>
            </a:r>
            <a:endParaRPr lang="ru-RU" altLang="ru-RU" sz="3600" b="1" dirty="0" smtClean="0">
              <a:ln>
                <a:noFill/>
              </a:ln>
              <a:solidFill>
                <a:srgbClr val="1035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545" y="822334"/>
            <a:ext cx="10459453" cy="233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рук способом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дельфин </a:t>
            </a:r>
            <a:endParaRPr lang="ru-RU" sz="2800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Цикл движения рук включает несколько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фаз.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Пронос (движение рук над водой)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мах через стороны вперёд почти прямыми расслабленными руками, плечи приподнимаются над водой. К концу фазы кисти поворачиваются ладонями вниз и кнаружи, локти разворачиваются так, чтобы первыми воды коснулись кисти.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Вход рук в воду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пловец посылает руки и плечевой пояс вперёд в воду, руки входят в воду на ширине плеч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Picture 2" descr="C:\Users\User\Downloads\cra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21" y="2985837"/>
            <a:ext cx="4762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3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336" y="1575037"/>
            <a:ext cx="10371221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Опорная часть гребка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начинается сгибание рук, кисть и предплечье выполняют опережающее опорное движение по отношению к локтю в направлении вперёд-кнаружи-вниз. К концу фазы кисти расходятся в стороны шире плеч примерно в 1,5–1,7 раза, руки несколько согнуты в локтевых суставах (до 130–140°).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Основная часть гребка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локти отводятся кнаружи, выполняется мощный гребок за счёт активного сгибания-разгибания в локтях и мощного приведения и разгибания плеч. К концу первой половины гребка — подтягивания — угол сгибания рук в локтях доходит до 90°, кисти сближаются. Во второй половине гребка — отталкивании — движения становятся ещё более мощным, к концу фазы локти приводятся к туловищу, кисти движутся около таза.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Выход рук из воды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кисти расслабляются у бёдер, вынос рук осуществляется быстрым движением, при этом над водой первыми появляются локти. Кисти выходят из воды за линией таза и немного в стороне от бёдер.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482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8358" y="925421"/>
            <a:ext cx="1017871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Согласование движений при плавании дельфином включает, одновременные и симметричные движения руками и ногами, а также волнообразные движения туловища, дыхание строго при поднятии головы вверх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386" name="Picture 2" descr="C:\Users\User\Downloads\mediapreview.jf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96" y="1638801"/>
            <a:ext cx="5966912" cy="42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20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021" y="875917"/>
            <a:ext cx="10443410" cy="110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рук </a:t>
            </a: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кролем на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спине</a:t>
            </a:r>
            <a:endParaRPr lang="ru-RU" sz="2800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В плавании кролем на спине руки выполняют попеременные движения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, продвигающие пловца вперёд. Продолжительность цикла движений одной руки — 1,10–1,4 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User\Downloads\htmlconvd-x3qdkr_html_aeb75465c5d6cc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65" y="2075532"/>
            <a:ext cx="4654215" cy="37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3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547" y="805875"/>
            <a:ext cx="10282989" cy="529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Фазы цикла движения рук при плавании на спине</a:t>
            </a:r>
            <a:endParaRPr lang="ru-RU" sz="2800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Вход руки в воду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прямая рука опускается в воду на линию, проходящую через одноимённый плечевой сустав. Ладонь обращена наружу, кисть поворачивается так, чтобы мизинец первым вошёл в воду.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Захват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после входа руки в воду туловище поворачивается вокруг продольной оси в сторону вошедшей в воду руки, прямая рука быстро спускается вниз и вперёд на глубину 10–15 см. По мере опускания рука сгибается в локтевом суставе, кисть движется вперёд и вниз и наружу, захватывая воду.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Основная часть гребка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кисть движется назад и вверх за счёт сгибания руки в локтевом суставе и вращения предплечья. В середине гребка угол между плечом и предплечьем — 70–100°.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Выход руки из воды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пловец, вращая предплечье, поворачивает ладонь к бедру и последовательно поднимает из воды кисть, предплечье и плечо.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449263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Пронос руки над водой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— движение прямой руки над водой осуществляется в вертикальной плоскости, проходящей через плечевой сустав. Рука движется по воздуху прямая, расслабленная, ладонь движется наружу.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Согласование движений должно обеспечить непрерывность гребковых движений.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Например, когда одна рука завершает гребок и выходит из воды, другая входит в воду и начинает захват. Вдох делают в конце гребка более сильной руки (обычно правой) через рот.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695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310" y="982663"/>
            <a:ext cx="9968132" cy="1303337"/>
          </a:xfrm>
        </p:spPr>
        <p:txBody>
          <a:bodyPr/>
          <a:lstStyle/>
          <a:p>
            <a:r>
              <a:rPr lang="ru-RU" b="1" dirty="0" smtClean="0">
                <a:solidFill>
                  <a:srgbClr val="1035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Заповедь педагога - НЕ НАВРЕДИ </a:t>
            </a:r>
            <a:r>
              <a:rPr lang="ru-RU" dirty="0" smtClean="0">
                <a:solidFill>
                  <a:srgbClr val="1035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rgbClr val="1035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618335"/>
            <a:ext cx="4718304" cy="5762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– здоровью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1745833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используемое оценивается с позиции на психофизиологическое состояние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67780" y="3243262"/>
            <a:ext cx="5170953" cy="2107915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свое здоровье</a:t>
            </a: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включение в любой процесс снижает переутомление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300311" y="2618335"/>
            <a:ext cx="4718304" cy="5762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"/>
          <p:cNvSpPr txBox="1">
            <a:spLocks/>
          </p:cNvSpPr>
          <p:nvPr/>
        </p:nvSpPr>
        <p:spPr>
          <a:xfrm>
            <a:off x="1066801" y="1513115"/>
            <a:ext cx="10091056" cy="4526738"/>
          </a:xfrm>
          <a:prstGeom prst="rect">
            <a:avLst/>
          </a:prstGeom>
        </p:spPr>
        <p:txBody>
          <a:bodyPr/>
          <a:lstStyle>
            <a:lvl1pPr marL="2857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44500" algn="just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совместно с другими направлениями решают одну из важных проблем - проблему здоровья ребёнка.</a:t>
            </a:r>
          </a:p>
          <a:p>
            <a:pPr marL="0" indent="444500" algn="just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– один из тех видов спорта, который разносторонне влияет на гармоническое развитие организма человека. Навыки плавания жизненно необходимы и детям, и взрослым в их повседневной жизни.</a:t>
            </a:r>
          </a:p>
          <a:p>
            <a:pPr marL="0" indent="44450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имеет большое оздоровительное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организованные занятия плаванием разносторонне развивают человека, способствуют формированию силы, выносливости, ловкости, быстроты и других качеств.</a:t>
            </a:r>
          </a:p>
          <a:p>
            <a:pPr marL="0" lvl="0" indent="449263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главный - первый: обучение азам плавания. Сюда входят обучение умению держаться на воде и развитие заинтересованности в плавании в целом</a:t>
            </a:r>
            <a:r>
              <a:rPr lang="ru-RU" sz="1800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449263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1800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включает обучение технике и развитие выносливости.</a:t>
            </a:r>
          </a:p>
          <a:p>
            <a:pPr marL="0" lvl="0" indent="449263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наконец, овладение всеми способами спортивного плавания.</a:t>
            </a:r>
          </a:p>
          <a:p>
            <a:pPr marL="0" indent="444500"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947058" y="700579"/>
            <a:ext cx="10319656" cy="81253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1035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1035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начение плавания</a:t>
            </a:r>
          </a:p>
        </p:txBody>
      </p:sp>
    </p:spTree>
    <p:extLst>
      <p:ext uri="{BB962C8B-B14F-4D97-AF65-F5344CB8AC3E}">
        <p14:creationId xmlns:p14="http://schemas.microsoft.com/office/powerpoint/2010/main" val="122775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"/>
          <p:cNvSpPr txBox="1">
            <a:spLocks/>
          </p:cNvSpPr>
          <p:nvPr/>
        </p:nvSpPr>
        <p:spPr>
          <a:xfrm>
            <a:off x="1066801" y="2035629"/>
            <a:ext cx="10091056" cy="4004224"/>
          </a:xfrm>
          <a:prstGeom prst="rect">
            <a:avLst/>
          </a:prstGeom>
        </p:spPr>
        <p:txBody>
          <a:bodyPr/>
          <a:lstStyle>
            <a:lvl1pPr marL="2857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449263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</a:t>
            </a:r>
            <a:r>
              <a:rPr lang="ru-RU" sz="2800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самый главный : </a:t>
            </a:r>
            <a:r>
              <a:rPr lang="ru-RU" sz="2800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азам плавания. </a:t>
            </a:r>
            <a:endParaRPr lang="ru-RU" sz="2800" dirty="0" smtClean="0">
              <a:solidFill>
                <a:srgbClr val="ACCBF9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263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Это, прежде всего, </a:t>
            </a:r>
            <a:r>
              <a:rPr lang="ru-RU" sz="2800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умению держаться на воде и развитие заинтересованности в плавании в целом</a:t>
            </a:r>
            <a:r>
              <a:rPr lang="ru-RU" sz="2800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449263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800" b="1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800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</a:t>
            </a:r>
            <a:r>
              <a:rPr lang="ru-RU" sz="2800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технике и развитие выносливости.</a:t>
            </a:r>
          </a:p>
          <a:p>
            <a:pPr marL="0" lvl="0" indent="449263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ретий этап </a:t>
            </a:r>
            <a:r>
              <a:rPr lang="ru-RU" sz="2800" dirty="0" smtClean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всеми способами спортивного плавания.</a:t>
            </a:r>
          </a:p>
          <a:p>
            <a:pPr marL="0" indent="444500"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947058" y="700579"/>
            <a:ext cx="10319656" cy="812536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1035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обучения плаванию</a:t>
            </a:r>
          </a:p>
        </p:txBody>
      </p:sp>
    </p:spTree>
    <p:extLst>
      <p:ext uri="{BB962C8B-B14F-4D97-AF65-F5344CB8AC3E}">
        <p14:creationId xmlns:p14="http://schemas.microsoft.com/office/powerpoint/2010/main" val="421451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453" y="782137"/>
            <a:ext cx="9601200" cy="1303337"/>
          </a:xfrm>
        </p:spPr>
        <p:txBody>
          <a:bodyPr/>
          <a:lstStyle/>
          <a:p>
            <a:r>
              <a:rPr lang="ru-RU" sz="4800" dirty="0" smtClean="0">
                <a:solidFill>
                  <a:srgbClr val="1035EE"/>
                </a:solidFill>
                <a:latin typeface="Times New Roman" pitchFamily="18" charset="0"/>
                <a:cs typeface="Times New Roman" pitchFamily="18" charset="0"/>
              </a:rPr>
              <a:t>Рекомендации тренеру-новичку</a:t>
            </a:r>
            <a:endParaRPr lang="ru-RU" sz="4800" dirty="0">
              <a:solidFill>
                <a:srgbClr val="1035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9411" y="2658799"/>
            <a:ext cx="5759115" cy="315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Первое, убираем страхи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4926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Страх утонуть — самый распространённый. Мозг ребенка логично рассуждает: «Я не умею плавать, значит, могу пойти ко дну». Этот страх имеет рациональную основу, но он же становится главным препятствием для обучения. Важно объяснить: в бассейне глубина 120-140 см, где проходит начальное обучение, вы всегда можете встать на ноги. Запомните эту мысль — она станет для новичка опорой.</a:t>
            </a:r>
            <a:endParaRPr lang="ru-RU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C:\Users\User\Downloads\52292323295601006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96" b="25452"/>
          <a:stretch/>
        </p:blipFill>
        <p:spPr bwMode="auto">
          <a:xfrm>
            <a:off x="7885946" y="2590799"/>
            <a:ext cx="2775487" cy="3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9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073" y="998027"/>
            <a:ext cx="9865895" cy="1738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Второе, техника преодоления </a:t>
            </a:r>
            <a:r>
              <a:rPr lang="ru-RU" sz="2800" b="1" i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страхов</a:t>
            </a:r>
            <a:endParaRPr lang="ru-RU" sz="2800" i="1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Дыхательные упражнения на суше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подготовят вас к правильному дыханию в воде. Сядьте удобно, положите одну руку на грудь, другую на живот. Дышите так, чтобы двигалась только рука на животе. Вдох через нос на 4 счёта, задержка на 2, выдох через рот на 6 счётов. Повторяйте 10 раз перед началом тренировки.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7625" r="10055" b="14643"/>
          <a:stretch/>
        </p:blipFill>
        <p:spPr bwMode="auto">
          <a:xfrm>
            <a:off x="1532021" y="2842934"/>
            <a:ext cx="3842083" cy="26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8415" r="10611" b="15211"/>
          <a:stretch/>
        </p:blipFill>
        <p:spPr bwMode="auto">
          <a:xfrm>
            <a:off x="5943599" y="2842934"/>
            <a:ext cx="4101201" cy="26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66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6063" y="1002113"/>
            <a:ext cx="10411326" cy="1373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Третье, базовые упражнения для обучения плаванию с </a:t>
            </a:r>
            <a:r>
              <a:rPr lang="ru-RU" sz="2800" b="1" i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нуля</a:t>
            </a:r>
            <a:r>
              <a:rPr lang="ru-RU" sz="2800" i="1" dirty="0" smtClean="0">
                <a:solidFill>
                  <a:srgbClr val="1035EE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2800" i="1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Привыкание к воде</a:t>
            </a:r>
            <a:endParaRPr lang="ru-RU" sz="1400" dirty="0">
              <a:solidFill>
                <a:srgbClr val="1035EE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Упражнения нужно начинать на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мелкой части бассейна, юные пловцы должны зайти в воду по грудь, выполняются следующе упражнения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71" y="2606922"/>
            <a:ext cx="2917992" cy="310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ds05.infourok.ru/uploads/ex/086d/00060f64-ecc4ad25/img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56" y="2606924"/>
            <a:ext cx="3677870" cy="310286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90446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086" y="758315"/>
            <a:ext cx="8011885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Следующий этап — полное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погружение</a:t>
            </a:r>
            <a:endParaRPr lang="ru-RU" sz="2800" b="1" dirty="0">
              <a:solidFill>
                <a:srgbClr val="1035EE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9094" y="4823653"/>
            <a:ext cx="999423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Держась за бортик, присесть так, чтобы голова оказалась полностью под водой. Сделайте медленный выдох через нос под водой (повторить упражнение 8-10 раз, пока пловцы не почувствуют уверенность) То же упражнение без опоры.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6604" r="6359" b="8863"/>
          <a:stretch/>
        </p:blipFill>
        <p:spPr bwMode="auto">
          <a:xfrm>
            <a:off x="3560858" y="1459981"/>
            <a:ext cx="4268179" cy="321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5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589" y="866042"/>
            <a:ext cx="10074443" cy="308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Четвертое, освоение правильного </a:t>
            </a:r>
            <a:r>
              <a:rPr lang="ru-RU" sz="2800" b="1" dirty="0" smtClean="0">
                <a:solidFill>
                  <a:srgbClr val="1035EE"/>
                </a:solidFill>
                <a:latin typeface="Times New Roman"/>
                <a:ea typeface="Calibri"/>
                <a:cs typeface="Times New Roman"/>
              </a:rPr>
              <a:t>дыхания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Дыхательная техника — основа успешного плавания. Если тренер научил правильно дышать пловца, то в дальнейшем это поможет ему легко освоить технику плавания разными стилями.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Пловцы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встают в воде по пояс, наклон вперёд, опустить лицо в воду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сделать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длинный выдох через рот и нос одновременно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Поднять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голову и быстро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вдохнуть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(ритм: выдох под водой длится 4-5 секунд, вдох над поверхностью — 1-2 секунды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Принять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положение тела в виде наклона вперед, одна рука впереди, другая вдоль туловища, делать вдох, через правое и левое плечо. Вдох над поверхностью воды, выдох в воду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Сделать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вдох, присесть полностью под воду и сделать выдох.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32" y="3951115"/>
            <a:ext cx="2587291" cy="21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44" y="3951116"/>
            <a:ext cx="3330747" cy="21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72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 [Режим совместимости]" id="{B6FABC20-63CE-4A4C-BD97-3A5505C17497}" vid="{1826C2F3-562B-408C-92D1-FA79BD835A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</TotalTime>
  <Words>963</Words>
  <Application>Microsoft Office PowerPoint</Application>
  <PresentationFormat>Широкоэкранный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Презентация PowerPoint</vt:lpstr>
      <vt:lpstr>Алгоритм обучения  первичным навыкам плавания стилями кроль, на спине,  брасс, дельфин </vt:lpstr>
      <vt:lpstr>Презентация PowerPoint</vt:lpstr>
      <vt:lpstr>Презентация PowerPoint</vt:lpstr>
      <vt:lpstr>Рекомендации тренеру-новичку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Заповедь педагога - НЕ НАВРЕДИ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Мугаллямова</dc:creator>
  <cp:lastModifiedBy>МЕТОДИСТ</cp:lastModifiedBy>
  <cp:revision>73</cp:revision>
  <dcterms:created xsi:type="dcterms:W3CDTF">2020-12-06T16:55:11Z</dcterms:created>
  <dcterms:modified xsi:type="dcterms:W3CDTF">2026-03-25T08:47:46Z</dcterms:modified>
</cp:coreProperties>
</file>