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4" r:id="rId8"/>
    <p:sldId id="265" r:id="rId9"/>
    <p:sldId id="266" r:id="rId10"/>
    <p:sldId id="267" r:id="rId11"/>
    <p:sldId id="270" r:id="rId12"/>
    <p:sldId id="261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77" r:id="rId21"/>
    <p:sldId id="278" r:id="rId22"/>
    <p:sldId id="280" r:id="rId23"/>
    <p:sldId id="282" r:id="rId24"/>
    <p:sldId id="283" r:id="rId25"/>
    <p:sldId id="281" r:id="rId26"/>
    <p:sldId id="284" r:id="rId27"/>
    <p:sldId id="285" r:id="rId28"/>
    <p:sldId id="286" r:id="rId29"/>
    <p:sldId id="287" r:id="rId30"/>
    <p:sldId id="288" r:id="rId31"/>
    <p:sldId id="290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4250" y="1314424"/>
            <a:ext cx="10058400" cy="267764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СПОРТИВНОЕ ВОСПИТАНИЕ </a:t>
            </a:r>
            <a:br>
              <a:rPr lang="ru-RU" b="1" dirty="0" smtClean="0"/>
            </a:br>
            <a:r>
              <a:rPr lang="ru-RU" dirty="0" smtClean="0"/>
              <a:t>В СПОРТИВНОЙ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4250" y="4098664"/>
            <a:ext cx="10058400" cy="75303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МБУ ДО «Северо-Енисейская спортивная школа»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80330" y="5411097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гп</a:t>
            </a:r>
            <a:r>
              <a:rPr lang="ru-RU" dirty="0" smtClean="0">
                <a:solidFill>
                  <a:schemeClr val="bg1"/>
                </a:solidFill>
              </a:rPr>
              <a:t> Северо-Енисейский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2025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428" y="677732"/>
            <a:ext cx="9810973" cy="1002900"/>
          </a:xfrm>
        </p:spPr>
        <p:txBody>
          <a:bodyPr/>
          <a:lstStyle/>
          <a:p>
            <a:r>
              <a:rPr lang="ru-RU" dirty="0">
                <a:solidFill>
                  <a:srgbClr val="EBEBEB"/>
                </a:solidFill>
              </a:rPr>
              <a:t>Комплексное воспитание спортсменов в условиях спортивной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121" y="2377440"/>
            <a:ext cx="11736593" cy="4378362"/>
          </a:xfrm>
        </p:spPr>
        <p:txBody>
          <a:bodyPr>
            <a:normAutofit lnSpcReduction="10000"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практике спорта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отсутствует комплексный подход к воспитанию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 это снижает эффективность тренерской деятельности в целом. Решение воспитательных задач зависит и от личности конкретного ученика, и от воздействий на неё со стороны тренера.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существенными элементами или даже сферами воспитания спортсмена выступают: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80988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Тренер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его личность и деятельность;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80988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Спортивный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80988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Семья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80988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Общеобразовательная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Рассматривая эту систему, необходимо сказать, что задача тренера еще сложнее, чем учителя физической культуры: на урок ученик обязан идти, а на тренировку он идет по доброй воле, его влекут интерес и личность тренера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Поэтому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тренера-преподавателя мощные рычаги воздействия на личность ребёнка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большие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 личности Человека с большой буквы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396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01" y="602428"/>
            <a:ext cx="9778701" cy="1151068"/>
          </a:xfrm>
        </p:spPr>
        <p:txBody>
          <a:bodyPr/>
          <a:lstStyle/>
          <a:p>
            <a:r>
              <a:rPr lang="ru-RU" dirty="0" smtClean="0"/>
              <a:t>Личность и деятельность</a:t>
            </a:r>
            <a:br>
              <a:rPr lang="ru-RU" dirty="0" smtClean="0"/>
            </a:br>
            <a:r>
              <a:rPr lang="ru-RU" sz="3200" dirty="0" smtClean="0"/>
              <a:t>тренера-преподавателя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064" y="2409713"/>
            <a:ext cx="11274014" cy="429230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Личность тренера 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главной составляющей воспитания юного спортсмена. 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Тренер-преподаватель - удивительная профессия. Она объединяет в себе ряд социальных ролей:</a:t>
            </a:r>
          </a:p>
          <a:p>
            <a:pPr indent="449580" algn="just">
              <a:lnSpc>
                <a:spcPct val="107000"/>
              </a:lnSpc>
            </a:pPr>
            <a:r>
              <a:rPr lang="ru-RU" sz="25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</a:t>
            </a:r>
            <a:r>
              <a:rPr lang="ru-RU" sz="25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учителем и другом, актером и режиссером 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задуманной пьесы, </a:t>
            </a:r>
            <a:r>
              <a:rPr lang="ru-RU" sz="25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папой и мамой воспитанников 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так далее. </a:t>
            </a:r>
          </a:p>
          <a:p>
            <a:pPr indent="449580" algn="just">
              <a:lnSpc>
                <a:spcPct val="107000"/>
              </a:lnSpc>
            </a:pPr>
            <a:r>
              <a:rPr lang="ru-RU" sz="25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из основных профессиональных функций детского тренера 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25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 в том, чтобы рассказать и показать,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выполняется определенное техническое или тактическое действие, </a:t>
            </a:r>
            <a:r>
              <a:rPr lang="ru-RU" sz="25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 в том, чтобы воспитать и развить определенные задатки учащихся, влюбить ребенка в спорт, а значит прежде всего влюбить в себя.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08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913" y="591671"/>
            <a:ext cx="9864762" cy="1088961"/>
          </a:xfrm>
        </p:spPr>
        <p:txBody>
          <a:bodyPr/>
          <a:lstStyle/>
          <a:p>
            <a:r>
              <a:rPr lang="ru-RU" dirty="0">
                <a:solidFill>
                  <a:srgbClr val="EBEBEB"/>
                </a:solidFill>
              </a:rPr>
              <a:t>Личность и деятельность</a:t>
            </a:r>
            <a:br>
              <a:rPr lang="ru-RU" dirty="0">
                <a:solidFill>
                  <a:srgbClr val="EBEBEB"/>
                </a:solidFill>
              </a:rPr>
            </a:br>
            <a:r>
              <a:rPr lang="ru-RU" sz="3200" dirty="0">
                <a:solidFill>
                  <a:srgbClr val="EBEBEB"/>
                </a:solidFill>
              </a:rPr>
              <a:t>тренера-преподавателя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76" y="2377440"/>
            <a:ext cx="11317044" cy="4324574"/>
          </a:xfrm>
        </p:spPr>
        <p:txBody>
          <a:bodyPr>
            <a:normAutofit/>
          </a:bodyPr>
          <a:lstStyle/>
          <a:p>
            <a:pPr lvl="0" indent="449580" algn="just">
              <a:lnSpc>
                <a:spcPct val="107000"/>
              </a:lnSpc>
              <a:buClr>
                <a:srgbClr val="ACD433"/>
              </a:buClr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в педагоге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 только строгого, требовательного тренера, но и прекрасного человека и воспитателя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важно эмоциональное состояние педагога. </a:t>
            </a:r>
          </a:p>
          <a:p>
            <a:pPr lvl="0" indent="449580" algn="just">
              <a:lnSpc>
                <a:spcPct val="107000"/>
              </a:lnSpc>
              <a:buClr>
                <a:srgbClr val="ACD433"/>
              </a:buClr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Воспитанники уважают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справедливость и доброту взрослого, но доброжелательность педагога необходимо сочетать с требовательностью. </a:t>
            </a:r>
          </a:p>
          <a:p>
            <a:pPr lvl="0" indent="449580" algn="just">
              <a:lnSpc>
                <a:spcPct val="107000"/>
              </a:lnSpc>
              <a:buClr>
                <a:srgbClr val="ACD433"/>
              </a:buClr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доверительные взаимоотношения между тренером и воспитанником помогают завоевать авторитет у детей и подростков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2700" algn="just"/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Тренер-преподаватель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(как педагог)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должен постоянно развиваться и самосовершенствоваться,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 это основывается на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культуре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717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216" y="613186"/>
            <a:ext cx="9412941" cy="1067446"/>
          </a:xfrm>
        </p:spPr>
        <p:txBody>
          <a:bodyPr/>
          <a:lstStyle/>
          <a:p>
            <a:r>
              <a:rPr lang="ru-RU" dirty="0">
                <a:solidFill>
                  <a:srgbClr val="EBEBEB"/>
                </a:solidFill>
              </a:rPr>
              <a:t>Личность и деятельность</a:t>
            </a:r>
            <a:br>
              <a:rPr lang="ru-RU" dirty="0">
                <a:solidFill>
                  <a:srgbClr val="EBEBEB"/>
                </a:solidFill>
              </a:rPr>
            </a:br>
            <a:r>
              <a:rPr lang="ru-RU" sz="3200" dirty="0">
                <a:solidFill>
                  <a:srgbClr val="EBEBEB"/>
                </a:solidFill>
              </a:rPr>
              <a:t>тренера-преподавателя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820" y="2388198"/>
            <a:ext cx="11274015" cy="4270786"/>
          </a:xfrm>
        </p:spPr>
        <p:txBody>
          <a:bodyPr/>
          <a:lstStyle/>
          <a:p>
            <a:pPr algn="just">
              <a:lnSpc>
                <a:spcPct val="107000"/>
              </a:lnSpc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Тренерская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вмещает в себя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компоненты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образованности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этико-педагогические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личности;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тренерское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мастерство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107000"/>
              </a:lnSpc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Уровень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образованности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знания, применяемые педагогом в жизни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восприятие и воспроизведение им окружающей действительности.</a:t>
            </a: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107000"/>
              </a:lnSpc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Этико-педагогические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личности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выражаются в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нормах и правилах поведения, общения, в поступках.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Например, гнев не должен переходить на бытовой уровень или нецензурную лексику; эмоции не должны выходить за общепринятые социальные рамки.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2700" algn="just"/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Тренерское мастерство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это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применения знаний, своего таланта и труда.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Иногда только опыт и интуиция тренера помогают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спортсмену достичь желаемого результата в нужный момент.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Вершиной тренерского мастерства спортивного педагога является педагогическое творчество.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1193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89" y="677732"/>
            <a:ext cx="9703398" cy="1002900"/>
          </a:xfrm>
        </p:spPr>
        <p:txBody>
          <a:bodyPr/>
          <a:lstStyle/>
          <a:p>
            <a:r>
              <a:rPr lang="ru-RU" dirty="0">
                <a:solidFill>
                  <a:srgbClr val="EBEBEB"/>
                </a:solidFill>
              </a:rPr>
              <a:t>Личность и деятельность</a:t>
            </a:r>
            <a:br>
              <a:rPr lang="ru-RU" dirty="0">
                <a:solidFill>
                  <a:srgbClr val="EBEBEB"/>
                </a:solidFill>
              </a:rPr>
            </a:br>
            <a:r>
              <a:rPr lang="ru-RU" sz="3200" dirty="0">
                <a:solidFill>
                  <a:srgbClr val="EBEBEB"/>
                </a:solidFill>
              </a:rPr>
              <a:t>тренера-преподавателя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822" y="2409713"/>
            <a:ext cx="11306286" cy="426002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Различают следующие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уровни творчества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107000"/>
              </a:lnSpc>
            </a:pP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уровень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 действует по готовой методике, по «шаблону», по опыту других тренеров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Творчество заключается в использовании обратных связей со спортсменами и коррекции педагогических воздействий по ее результатам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2700" algn="just">
              <a:lnSpc>
                <a:spcPct val="107000"/>
              </a:lnSpc>
            </a:pP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уровень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деятельности на тренировочном занятии начинается с его планирования.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Творчество состоит в умелом выборе и целесообразном сочетании уже известных тренеру содержания, методов и форм тренировки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2700" algn="just">
              <a:lnSpc>
                <a:spcPct val="107000"/>
              </a:lnSpc>
            </a:pP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уровень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эвристический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Творчество характеризуется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внесением в реализацию педагогических процессов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 или иных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методических модификаций, рационализацией приемов и методов обучения, воспитания и развития.</a:t>
            </a:r>
            <a:endParaRPr lang="ru-RU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9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975" y="623944"/>
            <a:ext cx="9249392" cy="1056688"/>
          </a:xfrm>
        </p:spPr>
        <p:txBody>
          <a:bodyPr/>
          <a:lstStyle/>
          <a:p>
            <a:r>
              <a:rPr lang="ru-RU" dirty="0">
                <a:solidFill>
                  <a:srgbClr val="EBEBEB"/>
                </a:solidFill>
              </a:rPr>
              <a:t>Личность и деятельность</a:t>
            </a:r>
            <a:br>
              <a:rPr lang="ru-RU" dirty="0">
                <a:solidFill>
                  <a:srgbClr val="EBEBEB"/>
                </a:solidFill>
              </a:rPr>
            </a:br>
            <a:r>
              <a:rPr lang="ru-RU" sz="3200" dirty="0">
                <a:solidFill>
                  <a:srgbClr val="EBEBEB"/>
                </a:solidFill>
              </a:rPr>
              <a:t>тренера-преподавателя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002" y="2388198"/>
            <a:ext cx="11424622" cy="4313816"/>
          </a:xfrm>
        </p:spPr>
        <p:txBody>
          <a:bodyPr/>
          <a:lstStyle/>
          <a:p>
            <a:pPr algn="just">
              <a:lnSpc>
                <a:spcPct val="107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 тренерского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 творческого поведения педагога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indent="12700" algn="just">
              <a:lnSpc>
                <a:spcPct val="107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тренер-энтузиаст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увлечён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делом, воодушевлен педагогическим процессом и вовлекает в процесс педагогического поиска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спортсменов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107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тренер-новатор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поиск новых средств подготовки спортсменов, повышения уровня их мастерства и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результативности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107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тренер-исследователь -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стремиться к изучению, анализу факторов тренерской деятельности, собственного опыта и опыта коллег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создаёт на этой основе глубинные принципы тренерской работы и даже концепции спортивной тренировки.</a:t>
            </a:r>
            <a:endParaRPr lang="ru-RU" sz="24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14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974" y="602428"/>
            <a:ext cx="9681881" cy="1078204"/>
          </a:xfrm>
        </p:spPr>
        <p:txBody>
          <a:bodyPr/>
          <a:lstStyle/>
          <a:p>
            <a:r>
              <a:rPr lang="ru-RU" dirty="0">
                <a:solidFill>
                  <a:srgbClr val="EBEBEB"/>
                </a:solidFill>
              </a:rPr>
              <a:t>Личность и деятельность</a:t>
            </a:r>
            <a:br>
              <a:rPr lang="ru-RU" dirty="0">
                <a:solidFill>
                  <a:srgbClr val="EBEBEB"/>
                </a:solidFill>
              </a:rPr>
            </a:br>
            <a:r>
              <a:rPr lang="ru-RU" sz="3200" dirty="0">
                <a:solidFill>
                  <a:srgbClr val="EBEBEB"/>
                </a:solidFill>
              </a:rPr>
              <a:t>тренера-преподавателя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820" y="2377440"/>
            <a:ext cx="11360075" cy="4270786"/>
          </a:xfrm>
        </p:spPr>
        <p:txBody>
          <a:bodyPr/>
          <a:lstStyle/>
          <a:p>
            <a:pPr indent="228600"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Тренерская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охватывает все сферы личности тренера и направлена на воспитание в детях и подростках уважения и доброты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Личностный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педагога на характер юных спортсменов- являются главной воспитательной силой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поведения и общения детского тренера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 важное значение в привитии ребенку навыков культуры поведения в общественных местах, уважения к старшим, правильной разговорной речи. </a:t>
            </a:r>
            <a:endParaRPr lang="ru-RU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Поведение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общение тренера с воспитанниками и коллегами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должно служить эталоном культуры человеческих взаимоотношений.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887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216" y="677732"/>
            <a:ext cx="9714155" cy="1002900"/>
          </a:xfrm>
        </p:spPr>
        <p:txBody>
          <a:bodyPr/>
          <a:lstStyle/>
          <a:p>
            <a:r>
              <a:rPr lang="ru-RU" dirty="0" smtClean="0"/>
              <a:t>Способы реализации</a:t>
            </a:r>
            <a:br>
              <a:rPr lang="ru-RU" dirty="0" smtClean="0"/>
            </a:br>
            <a:r>
              <a:rPr lang="ru-RU" sz="3200" dirty="0" smtClean="0"/>
              <a:t>целей и задач воспитания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094" y="2388198"/>
            <a:ext cx="11306287" cy="427078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поставленных целей 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 воспитания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 реализует несколько 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12700" algn="just">
              <a:lnSpc>
                <a:spcPct val="107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аналитико-прогностическую;</a:t>
            </a:r>
          </a:p>
          <a:p>
            <a:pPr indent="12700" algn="just">
              <a:lnSpc>
                <a:spcPct val="107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организационно-координирующую;</a:t>
            </a:r>
          </a:p>
          <a:p>
            <a:pPr indent="12700" algn="just">
              <a:lnSpc>
                <a:spcPct val="107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коммуникативную;</a:t>
            </a:r>
          </a:p>
          <a:p>
            <a:pPr indent="12700" algn="just">
              <a:lnSpc>
                <a:spcPct val="107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контрольную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90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279" y="613186"/>
            <a:ext cx="9174088" cy="1067446"/>
          </a:xfrm>
        </p:spPr>
        <p:txBody>
          <a:bodyPr/>
          <a:lstStyle/>
          <a:p>
            <a:r>
              <a:rPr lang="ru-RU" dirty="0">
                <a:solidFill>
                  <a:srgbClr val="EBEBEB"/>
                </a:solidFill>
              </a:rPr>
              <a:t>Способы реализации</a:t>
            </a:r>
            <a:br>
              <a:rPr lang="ru-RU" dirty="0">
                <a:solidFill>
                  <a:srgbClr val="EBEBEB"/>
                </a:solidFill>
              </a:rPr>
            </a:br>
            <a:r>
              <a:rPr lang="ru-RU" sz="3200" dirty="0">
                <a:solidFill>
                  <a:srgbClr val="EBEBEB"/>
                </a:solidFill>
              </a:rPr>
              <a:t>целей и задач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244" y="2388198"/>
            <a:ext cx="11424621" cy="424926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Аналитико-прогностическая функция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 в себя: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изучение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анализ индивидуальных особенностей обучающихся;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изучение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анализ спортивного коллектива в его развитии;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оценка семейного воспитания спортсменов;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воспитанности коллектива и личности.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сам может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эту работу через наблюдение, беседы с учащимися, проведение специальных анкет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проч.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успешной работы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уметь выявить и оценить имеющийся воспитательный результат, в соответствии с ним корректировать свою профессиональную деятельность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Выявлять и оценивать результаты воспитания надо через определенные промежутки времени: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младшем и среднем школьном возрасте - в конце каждой четверти, в старшем школьном возрасте - достаточно через полгода.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537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1" y="656216"/>
            <a:ext cx="9184846" cy="1024416"/>
          </a:xfrm>
        </p:spPr>
        <p:txBody>
          <a:bodyPr/>
          <a:lstStyle/>
          <a:p>
            <a:r>
              <a:rPr lang="ru-RU" dirty="0">
                <a:solidFill>
                  <a:srgbClr val="EBEBEB"/>
                </a:solidFill>
              </a:rPr>
              <a:t>Способы реализации</a:t>
            </a:r>
            <a:br>
              <a:rPr lang="ru-RU" dirty="0">
                <a:solidFill>
                  <a:srgbClr val="EBEBEB"/>
                </a:solidFill>
              </a:rPr>
            </a:br>
            <a:r>
              <a:rPr lang="ru-RU" sz="3200" dirty="0">
                <a:solidFill>
                  <a:srgbClr val="EBEBEB"/>
                </a:solidFill>
              </a:rPr>
              <a:t>целей и задач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032" y="2345167"/>
            <a:ext cx="11435380" cy="4281543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Организационно-координирующая функция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контактов с родителями обучающихся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оказание им помощи в воспитании обучающихся;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консультаций, бесед с родителями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тренировочной группе образовательного процесса,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оптимального для развития положительного потенциала личности обучающихся;</a:t>
            </a:r>
            <a:endParaRPr lang="ru-RU" sz="20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воспитательной работы с обучающимися путем проведения «малых педсоветов», педагогических консилиумов, тематических и других мероприятий;</a:t>
            </a:r>
            <a:endParaRPr lang="ru-RU" sz="20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учет разнообразной социальной деятельности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индивидуально-педагогическую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работу с каждым спортсменом и спортивным коллективом в целом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ведение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документации (журнал, личные дела обучающихся, план работы тренера).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675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155" y="473337"/>
            <a:ext cx="9864764" cy="1323190"/>
          </a:xfrm>
        </p:spPr>
        <p:txBody>
          <a:bodyPr/>
          <a:lstStyle/>
          <a:p>
            <a:r>
              <a:rPr lang="ru-RU" sz="2800" dirty="0" smtClean="0"/>
              <a:t>Цель и задачи </a:t>
            </a:r>
            <a:r>
              <a:rPr lang="ru-RU" sz="2800" dirty="0"/>
              <a:t>деятельности </a:t>
            </a:r>
            <a:r>
              <a:rPr lang="ru-RU" sz="2800" dirty="0" smtClean="0"/>
              <a:t>тренера-преподавателя 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сфере воспитания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822" y="2237592"/>
            <a:ext cx="11263256" cy="45289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 тренера в сфере воспитания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создание условий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саморазвития и самореализации личности спортсмена,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в обществе.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деятельности: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развивать спортивный коллектив.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благоприятные психолого-педагогические условия для развития личности, самоутверждения каждого обучающегося, сохранения неповторимости и раскрытия его потенциальных способностей.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систему дружеских (товарищеских) гуманистических отношений в спортивном коллективе через разнообразные формы воспитывающей деятельности (как между обучающимися, так и между обучающимися и педагогическими работниками).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обучающихся нравственные смыслы и духовные ориентиры.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обучающихся здоровый образ жизни.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Планомерно организовывать с обучающимися социально-значимую созидательную деятельность.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грамотно защищать права и интересы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4068852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5" y="623944"/>
            <a:ext cx="9206361" cy="1056688"/>
          </a:xfrm>
        </p:spPr>
        <p:txBody>
          <a:bodyPr/>
          <a:lstStyle/>
          <a:p>
            <a:r>
              <a:rPr lang="ru-RU" dirty="0">
                <a:solidFill>
                  <a:srgbClr val="EBEBEB"/>
                </a:solidFill>
              </a:rPr>
              <a:t>Способы реализации</a:t>
            </a:r>
            <a:br>
              <a:rPr lang="ru-RU" dirty="0">
                <a:solidFill>
                  <a:srgbClr val="EBEBEB"/>
                </a:solidFill>
              </a:rPr>
            </a:br>
            <a:r>
              <a:rPr lang="ru-RU" sz="3200" dirty="0">
                <a:solidFill>
                  <a:srgbClr val="EBEBEB"/>
                </a:solidFill>
              </a:rPr>
              <a:t>целей и задач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335" y="2366682"/>
            <a:ext cx="11263258" cy="424927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Коммуникативная функция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заключается: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формировании позитивных взаимоотношений между спортсменами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управлении взаимоотношениями в спортивном коллективе;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формировании оптимальных отношений в системе «педагог-воспитанник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обучении школьников установлению положительных взаимоотношений с людьми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содействии общему благоприятному психологическому климату в тренировочной группе;</a:t>
            </a:r>
            <a:endParaRPr lang="ru-RU" sz="24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оказании помощи обучающимся в формировании коммуникативных качеств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5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5" y="623944"/>
            <a:ext cx="9206361" cy="1056688"/>
          </a:xfrm>
        </p:spPr>
        <p:txBody>
          <a:bodyPr/>
          <a:lstStyle/>
          <a:p>
            <a:r>
              <a:rPr lang="ru-RU" dirty="0">
                <a:solidFill>
                  <a:srgbClr val="EBEBEB"/>
                </a:solidFill>
              </a:rPr>
              <a:t>Способы реализации</a:t>
            </a:r>
            <a:br>
              <a:rPr lang="ru-RU" dirty="0">
                <a:solidFill>
                  <a:srgbClr val="EBEBEB"/>
                </a:solidFill>
              </a:rPr>
            </a:br>
            <a:r>
              <a:rPr lang="ru-RU" sz="3200" dirty="0">
                <a:solidFill>
                  <a:srgbClr val="EBEBEB"/>
                </a:solidFill>
              </a:rPr>
              <a:t>целей и задач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094" y="2603351"/>
            <a:ext cx="11198711" cy="3416449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Контрольная функция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посещаемостью и успеваемостью каждого обучающегося в учебно-тренировочной деятельности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посещаемостью и успеваемостью спортсменами в общеобразовательной школе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94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коллектив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608" y="2291380"/>
            <a:ext cx="11650532" cy="4453665"/>
          </a:xfrm>
        </p:spPr>
        <p:txBody>
          <a:bodyPr>
            <a:normAutofit lnSpcReduction="10000"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Спортивный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на каждого его члена большое влияние.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Доверительные, доброжелательные отношения в группе позитивно сказываются на желании заниматься спортом и на достижении спортивных результатов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Негативное влияние коллектива откладывает отпечаток на формировании личности ребенка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 тренера зависит то, какие чувства, поступки и нравственные ориентиры будут преобладать у воспитанников.</a:t>
            </a:r>
            <a:endParaRPr lang="ru-RU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Тренерское воздействие на личность и коллектив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целесообразно осуществлять в ходе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воспитательных мероприятий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Воспитательное мероприятие любого образовательного учреждения (в том числе и спортивной школы) организуется для осуществления конкретной деятельности воспитанников.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основе организации воспитательных дел существует два подхода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деятельный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 предполагает организацию отдельных видов деятельности: познавательной, трудовой, общественной, художественной, спортивной, ценностно-ориентировочной и свободного общения;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комплексный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 означает органичное «сращивание» всех видов деятельности.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248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247" y="645459"/>
            <a:ext cx="9714155" cy="1035173"/>
          </a:xfrm>
        </p:spPr>
        <p:txBody>
          <a:bodyPr/>
          <a:lstStyle/>
          <a:p>
            <a:r>
              <a:rPr lang="ru-RU" dirty="0" smtClean="0"/>
              <a:t>Формы воспитательных мероприятий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608" y="2291380"/>
            <a:ext cx="11650532" cy="4453665"/>
          </a:xfrm>
        </p:spPr>
        <p:txBody>
          <a:bodyPr>
            <a:normAutofit/>
          </a:bodyPr>
          <a:lstStyle/>
          <a:p>
            <a:pPr marL="182563" indent="388938" algn="just"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простой формой воспитательного дела, которая подходит для спортсменов любого возраста является 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 лучше проводить до тренировки или дать возможность спортсменам отдохнуть.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 могут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носить характер традиций спортивного коллектива, т.е.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проводиться систематично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 в неделю, раз в месяц). Также беседы могут посвящаться грядущим или только что прошедшим событиям, связанных с жизнью воспитанников (Олимпиада, крупные соревнования по виду спорта, мемориалы и проч.)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107000"/>
              </a:lnSpc>
              <a:spcBef>
                <a:spcPts val="0"/>
              </a:spcBef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подготовки и проведения беседы: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107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Выбор темы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беседы.</a:t>
            </a:r>
          </a:p>
          <a:p>
            <a:pPr indent="12700" algn="just">
              <a:lnSpc>
                <a:spcPct val="107000"/>
              </a:lnSpc>
              <a:spcBef>
                <a:spcPts val="0"/>
              </a:spcBef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Подбор материала для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беседы.</a:t>
            </a:r>
          </a:p>
          <a:p>
            <a:pPr indent="12700" algn="just">
              <a:lnSpc>
                <a:spcPct val="107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Составление плана-конспекта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беседы.</a:t>
            </a:r>
          </a:p>
          <a:p>
            <a:pPr indent="12700" algn="just">
              <a:lnSpc>
                <a:spcPct val="107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Изложение беседы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2700" algn="just">
              <a:lnSpc>
                <a:spcPct val="107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Требования к беседе.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47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89" y="623944"/>
            <a:ext cx="9649610" cy="1056688"/>
          </a:xfrm>
        </p:spPr>
        <p:txBody>
          <a:bodyPr/>
          <a:lstStyle/>
          <a:p>
            <a:r>
              <a:rPr lang="ru-RU" dirty="0">
                <a:solidFill>
                  <a:srgbClr val="EBEBEB"/>
                </a:solidFill>
              </a:rPr>
              <a:t>Формы воспитательных мероприятий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790" y="2345167"/>
            <a:ext cx="11370833" cy="4313817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Примерные темы бесед тренера со спортсменами: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Физкультурно-спортивная тематика: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«Спорт в жизни человека», «История моего вида спорта», «Таланты в моем виде спорта» (на примере биографий известных спортсменов), «История моей спортивной школы» (на примере успешных тренеров, результативных спортсменов»), «Честный поединок» (о принципе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фейер-плэй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спорте), «Допинг в спорте»;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Общекультурная тематика: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«Культура речи», «Что такое образованность?», «Вежливость», «Как самому себя воспитывать?», «Ценности в жизни человека», «Как добиваться цели?», «Быть гражданином», «Досуг в жизни человека», «Культура общения», «Как стать хорошим собеседником?», «Конфликты. Как избегать и как решать конфликты», «Проблема дружбы и товарищества», «Как завоевывать друзей?», «Бережливость», «Этикет в общественных местах», «Как организовать собственное время?»;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тематика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Хорошие привычки», «Самомассаж – помоги себе сам», «Здоровый образ жизни», «Закаливание», «Питание спортсмена, режим питания», «Как регулировать свое эмоциональное состояние».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45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01" y="634701"/>
            <a:ext cx="9281665" cy="1000461"/>
          </a:xfrm>
        </p:spPr>
        <p:txBody>
          <a:bodyPr/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0" y="2259106"/>
            <a:ext cx="11672047" cy="4496695"/>
          </a:xfrm>
        </p:spPr>
        <p:txBody>
          <a:bodyPr>
            <a:noAutofit/>
          </a:bodyPr>
          <a:lstStyle/>
          <a:p>
            <a:pPr marL="85725" indent="485775" algn="just">
              <a:lnSpc>
                <a:spcPct val="107000"/>
              </a:lnSpc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первичная ячейка общества, первый коллектив ребенка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тренера с семьей ребенка,  его родителями играет огромную роль в воспитании юного спортсмена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 того, насколько серьёзно родители относятся к тому, чем занят их ребенок, зависит и то, как он сам будет относиться к тренировкам.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должны интересоваться успехами детей, посещать открытые занятия, соревнования.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485775" algn="just">
              <a:lnSpc>
                <a:spcPct val="107000"/>
              </a:lnSpc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тренера с родителями осуществляется во время приема детей в спортивную школу, непосредственно в ходе учебно-тренировочного процесса в виде индивидуального и группового общения.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485775" algn="just">
              <a:lnSpc>
                <a:spcPct val="107000"/>
              </a:lnSpc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тренера с родителями происходит уже во время отбора учащихся в группы. Но знакомство это поверхностное, оценивающее антропометрические данные родителей. Позже во время 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непосредственного личного общения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выясняются интересы, амбиции родителей, их уровень воспитанности и образованности.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Видя определенные качества родителей, тренер определяет, что поможет ему в работе с ребенком, а что будет мешать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25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01" y="634701"/>
            <a:ext cx="9281665" cy="1000461"/>
          </a:xfrm>
        </p:spPr>
        <p:txBody>
          <a:bodyPr/>
          <a:lstStyle/>
          <a:p>
            <a:r>
              <a:rPr lang="ru-RU" dirty="0" smtClean="0"/>
              <a:t>Взаимодействие с родителями. </a:t>
            </a:r>
            <a:br>
              <a:rPr lang="ru-RU" dirty="0" smtClean="0"/>
            </a:br>
            <a:r>
              <a:rPr lang="ru-RU" sz="3200" dirty="0" smtClean="0"/>
              <a:t>Родительское собрание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0" y="2259106"/>
            <a:ext cx="11672047" cy="4496695"/>
          </a:xfrm>
        </p:spPr>
        <p:txBody>
          <a:bodyPr>
            <a:noAutofit/>
          </a:bodyPr>
          <a:lstStyle/>
          <a:p>
            <a:pPr marL="85725" indent="485775" algn="just">
              <a:lnSpc>
                <a:spcPct val="107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Очень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ответственное мероприятие - 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родительское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собрание.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485775" algn="just">
              <a:lnSpc>
                <a:spcPct val="107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рассматриваемы на нем, определят дальнейшее сотрудничество тренера с родителями и детьми. Педагог должен объяснить ответственность семьи перед ребенком. Спортивная школа - это не центр развлечений и досуга, это учебное заведение с определенными требованиями и правилами, а занятия спортом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это, прежде всего, труд, учеба, работа.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485775" algn="just">
              <a:lnSpc>
                <a:spcPct val="107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спортивной школе существуют свои уроки – это тренировки, свои экзамены – это соревнования, а по завершению курса обучения ребенку присваивается квалификационный разряд.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485775" algn="just">
              <a:lnSpc>
                <a:spcPct val="107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 выбранным видом спорта, с программой обучения, с ожидаемым результатом в конце года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 также рассказать о распорядке школы, о гигиене спортсмена, о форме учащихся.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485775" algn="just">
              <a:lnSpc>
                <a:spcPct val="107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Зная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школы, родители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ответственнее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 организованнее относятся к занятиям ребенка спортом, тем самым, помогая тренеру воспитывать и обучать детей.</a:t>
            </a:r>
            <a:endParaRPr lang="ru-RU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485775" algn="just">
              <a:lnSpc>
                <a:spcPct val="107000"/>
              </a:lnSpc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35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01" y="634701"/>
            <a:ext cx="9281665" cy="1000461"/>
          </a:xfrm>
        </p:spPr>
        <p:txBody>
          <a:bodyPr/>
          <a:lstStyle/>
          <a:p>
            <a:r>
              <a:rPr lang="ru-RU" dirty="0" smtClean="0"/>
              <a:t>Взаимодействие с родителями.</a:t>
            </a:r>
            <a:br>
              <a:rPr lang="ru-RU" dirty="0" smtClean="0"/>
            </a:br>
            <a:r>
              <a:rPr lang="ru-RU" sz="3200" dirty="0" smtClean="0"/>
              <a:t>Родительское собрание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456" y="2216076"/>
            <a:ext cx="11704320" cy="4641924"/>
          </a:xfrm>
        </p:spPr>
        <p:txBody>
          <a:bodyPr>
            <a:noAutofit/>
          </a:bodyPr>
          <a:lstStyle/>
          <a:p>
            <a:pPr marL="85725" indent="485775"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проведения родительского собрания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- форма анализа, осмысления педагогических результатов, опыта воспитания. Родительское собрание проводится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реже 1 раза в четверть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собрания - расширить педагогический кругозор родителей, стимулировать их желание стать хорошими родителями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485775" algn="just">
              <a:lnSpc>
                <a:spcPct val="107000"/>
              </a:lnSpc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Тематика и методика проведения собрания должны учитывать возрастные особенности детей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образованности и заинтересованности родителей, цели и задачи воспитания, стоящие перед спортивной школой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485775" algn="just">
              <a:lnSpc>
                <a:spcPct val="107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Собрание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должно просвещать родителей, а не констатировать ошибки и неудачи детей в учебно-тренировочной и других видах деятельности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нём проводится анализ возможностей детей, их образовательных достижений, демонстрация этих достижений (просмотр видеоматериалов, фотографий соревнований, другого рода воспитательных мероприятий).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485775" algn="just">
              <a:lnSpc>
                <a:spcPct val="107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Разговор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идти о качестве знаний, умений, навыков, при котором, конечно, не допускается осуждение личности воспитанников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485775" algn="just">
              <a:lnSpc>
                <a:spcPct val="107000"/>
              </a:lnSpc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57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01" y="634701"/>
            <a:ext cx="9281665" cy="1000461"/>
          </a:xfrm>
        </p:spPr>
        <p:txBody>
          <a:bodyPr/>
          <a:lstStyle/>
          <a:p>
            <a:r>
              <a:rPr lang="ru-RU" dirty="0" smtClean="0"/>
              <a:t>Взаимодействие с родителями.</a:t>
            </a:r>
            <a:br>
              <a:rPr lang="ru-RU" dirty="0" smtClean="0"/>
            </a:br>
            <a:r>
              <a:rPr lang="ru-RU" sz="3200" dirty="0" smtClean="0"/>
              <a:t>Родительское собрание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456" y="2216076"/>
            <a:ext cx="11704320" cy="4641924"/>
          </a:xfrm>
        </p:spPr>
        <p:txBody>
          <a:bodyPr>
            <a:noAutofit/>
          </a:bodyPr>
          <a:lstStyle/>
          <a:p>
            <a:pPr marL="85725" indent="485775" algn="just">
              <a:lnSpc>
                <a:spcPct val="107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Собрание </a:t>
            </a:r>
            <a:r>
              <a:rPr lang="ru-RU" sz="19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носить </a:t>
            </a:r>
            <a:r>
              <a:rPr lang="ru-RU" sz="19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теоретический, так и практический характер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тренинги, диспуты, дискуссии и т.д.</a:t>
            </a:r>
            <a:endParaRPr lang="ru-RU" sz="19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485775" algn="just">
              <a:lnSpc>
                <a:spcPct val="107000"/>
              </a:lnSpc>
            </a:pPr>
            <a:r>
              <a:rPr lang="ru-RU" sz="19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подготовке и проведении родительского собрания надо учитывать ряд важных положений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9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lvl="0" indent="33338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9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атмосферу </a:t>
            </a:r>
            <a:r>
              <a:rPr lang="ru-RU" sz="19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сотрудничества семьи и школы;</a:t>
            </a:r>
            <a:endParaRPr lang="ru-RU" sz="195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lvl="0" indent="33338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9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интонацию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собрания (</a:t>
            </a:r>
            <a:r>
              <a:rPr lang="ru-RU" sz="19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советуем, размышляем вместе</a:t>
            </a:r>
            <a:r>
              <a:rPr lang="ru-RU" sz="19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38163" lvl="0" indent="33338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профессиональный </a:t>
            </a:r>
            <a:r>
              <a:rPr lang="ru-RU" sz="19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педагога - знания, компетентность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(знания о жизни каждого ребёнка не </a:t>
            </a:r>
            <a:endParaRPr lang="ru-RU" sz="195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None/>
              <a:tabLst>
                <a:tab pos="806450" algn="l"/>
              </a:tabLst>
            </a:pPr>
            <a:r>
              <a:rPr lang="ru-RU" sz="19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спортивной школе, но и за её пределами, представление об уровне их потребностей, отношений в детском коллективе);</a:t>
            </a:r>
            <a:endParaRPr lang="ru-RU" sz="19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 lvl="0" indent="119063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9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добрые, доверительные отношения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(доброжелательность, взаимопонимание</a:t>
            </a:r>
            <a:r>
              <a:rPr lang="ru-RU" sz="19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2438" lvl="0" indent="119063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95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главными </a:t>
            </a:r>
            <a:r>
              <a:rPr lang="ru-RU" sz="19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показателями эффективности родительского собрания являются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активное участие </a:t>
            </a:r>
            <a:endParaRPr lang="ru-RU" sz="195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lvl="0" indent="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None/>
              <a:tabLst>
                <a:tab pos="85725" algn="l"/>
              </a:tabLst>
            </a:pPr>
            <a:r>
              <a:rPr lang="ru-RU" sz="195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19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обсуждение поставленных вопросов, обмен опытом, ответы на вопросы, советы и рекомендации.</a:t>
            </a:r>
            <a:endParaRPr lang="ru-RU" sz="195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485775" algn="just">
              <a:lnSpc>
                <a:spcPct val="107000"/>
              </a:lnSpc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35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01" y="634701"/>
            <a:ext cx="9281665" cy="1000461"/>
          </a:xfrm>
        </p:spPr>
        <p:txBody>
          <a:bodyPr/>
          <a:lstStyle/>
          <a:p>
            <a:r>
              <a:rPr lang="ru-RU" dirty="0" smtClean="0"/>
              <a:t>Взаимодействие с родителями.</a:t>
            </a:r>
            <a:br>
              <a:rPr lang="ru-RU" dirty="0" smtClean="0"/>
            </a:br>
            <a:r>
              <a:rPr lang="ru-RU" sz="3200" dirty="0" smtClean="0"/>
              <a:t>Родительское собрание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456" y="2216076"/>
            <a:ext cx="11704320" cy="46419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проведения родительского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собрания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Лекция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предполагает </a:t>
            </a: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монолог тренера, цель которого психолого-педагогическое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просвещение </a:t>
            </a: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Темы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лекций должны быть конкретными - "Роль матери (отца) в воспитании детей", "Отцы и дети. Конфликты и пути их разрешения" и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endParaRPr lang="ru-RU" sz="22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Практикум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активной совместной деятельности родителей, родителей с </a:t>
            </a: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детьми;</a:t>
            </a:r>
            <a:endParaRPr lang="ru-RU" sz="2200" i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2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онференция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раз в год, возможно в конце учебного </a:t>
            </a: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сновная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конференции - обмен воспитательным опытом, обсуждение достижений, совместное планирование воспитательной работы на будущий учебный год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485775" algn="just">
              <a:lnSpc>
                <a:spcPct val="107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6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860612"/>
            <a:ext cx="8761413" cy="820020"/>
          </a:xfrm>
        </p:spPr>
        <p:txBody>
          <a:bodyPr/>
          <a:lstStyle/>
          <a:p>
            <a:r>
              <a:rPr lang="ru-RU" sz="4000" b="1" dirty="0" smtClean="0"/>
              <a:t>Спортивное воспитание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064" y="2603500"/>
            <a:ext cx="11252498" cy="34163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Спортивное воспитание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составная часть общего воспитания.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Основная цель спортивного воспитания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формирование спортивной культуры, нравственных основ личности детей и подростков в процессе спортивной деятельности, а также формирование у них активной жизненной позиции и гармоничного </a:t>
            </a: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развития.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1384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01" y="634701"/>
            <a:ext cx="9281665" cy="1000461"/>
          </a:xfrm>
        </p:spPr>
        <p:txBody>
          <a:bodyPr/>
          <a:lstStyle/>
          <a:p>
            <a:r>
              <a:rPr lang="ru-RU" dirty="0" smtClean="0"/>
              <a:t>Взаимодействие с общеобразовательной школой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456" y="2388198"/>
            <a:ext cx="11532198" cy="4469802"/>
          </a:xfrm>
        </p:spPr>
        <p:txBody>
          <a:bodyPr>
            <a:noAutofit/>
          </a:bodyPr>
          <a:lstStyle/>
          <a:p>
            <a:pPr marL="85725" indent="706438" algn="just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процесс воспитания был более полным, тренеру необходимо охватить всю сферу жизнедеятельности ребенка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 основной ее частью является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учеба спортсмена в общеобразовательной школе.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706438" algn="just">
              <a:lnSpc>
                <a:spcPct val="107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 того насколько тренер-преподаватель контактирует с учителями общеобразовательной школы, будет зависеть отношение учащихся к занятиям спортом и посещение ими тренировок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706438" algn="just">
              <a:lnSpc>
                <a:spcPct val="107000"/>
              </a:lnSpc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физкультуры помогает в наборе детей, в отборе, в воспитании юных спортсменов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Кто как не учитель знает возможности и способности детей, и может посоветовать определенный вид спорта.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706438" algn="just">
              <a:lnSpc>
                <a:spcPct val="107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педагогам общеобразовательных школ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осуществляется двусторонний контроль за посещением тренировок, за успеваемостью в учебе, за выступлением на соревнованиях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Взаимное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физкультуры и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тренировок формируют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трудолюбие, настойчивость, уважение друг к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другу, которые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помогут учащимся стать достойными людьми и целеустремленными личностями.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706438" algn="just">
              <a:lnSpc>
                <a:spcPct val="107000"/>
              </a:lnSpc>
            </a:pPr>
            <a:endParaRPr lang="ru-RU" sz="2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80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318826"/>
              </p:ext>
            </p:extLst>
          </p:nvPr>
        </p:nvGraphicFramePr>
        <p:xfrm>
          <a:off x="3517751" y="-221091"/>
          <a:ext cx="5109882" cy="723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5667124" imgH="8019903" progId="Acrobat.Document.11">
                  <p:embed/>
                </p:oleObj>
              </mc:Choice>
              <mc:Fallback>
                <p:oleObj name="Acrobat Document" r:id="rId3" imgW="5667124" imgH="8019903" progId="Acrobat.Document.11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7751" y="-221091"/>
                        <a:ext cx="5109882" cy="723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529" y="778429"/>
            <a:ext cx="8761413" cy="985826"/>
          </a:xfrm>
        </p:spPr>
        <p:txBody>
          <a:bodyPr/>
          <a:lstStyle/>
          <a:p>
            <a:pPr algn="ctr"/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711" y="1987772"/>
            <a:ext cx="7637929" cy="51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0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216" y="731520"/>
            <a:ext cx="9746429" cy="949112"/>
          </a:xfrm>
        </p:spPr>
        <p:txBody>
          <a:bodyPr/>
          <a:lstStyle/>
          <a:p>
            <a:r>
              <a:rPr lang="ru-RU" dirty="0" smtClean="0"/>
              <a:t>Главные </a:t>
            </a:r>
            <a:r>
              <a:rPr lang="ru-RU" dirty="0"/>
              <a:t>направления спортивного воспитания в спортивной школе: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336" y="2366682"/>
            <a:ext cx="11241742" cy="438912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Государственно-патриотическое воспитание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Цель 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формирование качеств личности гражданина РФ, в том числе уважения к государственной символике и таким понятиям, как Отечество, честь и достоинство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Нравственное воспитание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Включает в себя воспитание моральных навыков поведения на тренировочных занятиях, соревнованиях, в обыденной жизни, формирование адекватных представлений о добре и зле, о хорошем и плохом, развитие сочувствия к переживаниям других людей, выработку правильных взаимоотношений с товарищами, соперниками, тренерами и членами семьи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Спортивно-этическое и правовое воспитание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Одна из важных задач 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-освоение 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 и правил поведения, которые предусматриваются спортивной этикой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2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035" y="699247"/>
            <a:ext cx="9628094" cy="981385"/>
          </a:xfrm>
        </p:spPr>
        <p:txBody>
          <a:bodyPr/>
          <a:lstStyle/>
          <a:p>
            <a:r>
              <a:rPr lang="ru-RU" sz="3300" dirty="0" smtClean="0"/>
              <a:t>Основные методы </a:t>
            </a:r>
            <a:r>
              <a:rPr lang="ru-RU" sz="3300" dirty="0"/>
              <a:t>и средства спортивного воспитания в спортивной школе: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852" y="2280621"/>
            <a:ext cx="11230983" cy="445366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</a:pP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Тренировочные занятия и соревнования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Напряжённая атмосфера ответственных соревнований проверяет устойчивость не только спортивно-технических навыков, но и морально-психологической подготовленности спортсмена. 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Беседы, собрания, кинофильмы, наглядные пособия, произведения искусства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Общественно полезный труд и общественная деятельность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Юные спортсмены выполняют разнообразные общественные поручения, работают на общественных началах в качестве инструкторов, судей, членов бюро секций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Сплочение спортивного коллектива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этого используют выпуск стенных газет, спортивных листков, проводят походы, тематические вечера, вечера отдыха и праздники, конкурсы самодеятельности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25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5" y="602428"/>
            <a:ext cx="9206361" cy="1078204"/>
          </a:xfrm>
        </p:spPr>
        <p:txBody>
          <a:bodyPr/>
          <a:lstStyle/>
          <a:p>
            <a:r>
              <a:rPr lang="ru-RU" dirty="0" smtClean="0"/>
              <a:t>Рекомендуемые воспитательные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852" y="2603500"/>
            <a:ext cx="11209467" cy="341630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оржественный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приём вновь поступивших в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спортивную школу на Ваш вид спорта; </a:t>
            </a: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Торжественные проводы выпускников школы; </a:t>
            </a: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егулярное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подведение итогов спортивной деятельности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учащихся; </a:t>
            </a: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стречи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 выпускниками школы и ведущими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спортсменами;</a:t>
            </a: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другие…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400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974" y="570155"/>
            <a:ext cx="9767943" cy="1110477"/>
          </a:xfrm>
        </p:spPr>
        <p:txBody>
          <a:bodyPr/>
          <a:lstStyle/>
          <a:p>
            <a:r>
              <a:rPr lang="ru-RU" b="1" dirty="0" smtClean="0"/>
              <a:t>Условия эффективной воспитательной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820" y="2603500"/>
            <a:ext cx="11252499" cy="34163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Важнейшее условие эффективной воспитательной работы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наличие доверительного контакта спортсмена со своим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тренером-преподавателем.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спортивной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школе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существуют свои уроки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400" b="1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тренировки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свои экзамены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400" b="1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соревнования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по </a:t>
            </a:r>
            <a:r>
              <a:rPr lang="ru-RU" sz="2400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завершению курса обучения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ребенку присваивается </a:t>
            </a:r>
            <a:r>
              <a:rPr lang="ru-RU" sz="2400" b="1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квалификационный </a:t>
            </a:r>
            <a:r>
              <a:rPr lang="ru-RU" sz="2400" b="1" i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спортивный разряд</a:t>
            </a:r>
            <a:r>
              <a:rPr lang="ru-RU" sz="2400" b="1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74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44" y="656216"/>
            <a:ext cx="9746427" cy="1024416"/>
          </a:xfrm>
        </p:spPr>
        <p:txBody>
          <a:bodyPr/>
          <a:lstStyle/>
          <a:p>
            <a:r>
              <a:rPr lang="ru-RU" dirty="0" smtClean="0"/>
              <a:t>Комплексное воспитание спортсменов в условиях спортивной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579" y="2431228"/>
            <a:ext cx="11263256" cy="4098664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Современный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 предъявляет повышенные требования к человеку: </a:t>
            </a:r>
            <a:endParaRPr lang="ru-RU" sz="28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хорошее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устойчивость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психики,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всестороннее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личности.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спортивная тренировка не может ограничиться только физической, технической и тактической подготовкой. </a:t>
            </a:r>
            <a:endParaRPr lang="ru-RU" sz="28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воспитание и развитие личности - неразрывное целое.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0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216" y="645459"/>
            <a:ext cx="9703397" cy="1035173"/>
          </a:xfrm>
        </p:spPr>
        <p:txBody>
          <a:bodyPr/>
          <a:lstStyle/>
          <a:p>
            <a:r>
              <a:rPr lang="ru-RU" dirty="0">
                <a:solidFill>
                  <a:srgbClr val="EBEBEB"/>
                </a:solidFill>
              </a:rPr>
              <a:t>Комплексное воспитание спортсменов в условиях спортивной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29" y="2603499"/>
            <a:ext cx="11403105" cy="3818815"/>
          </a:xfrm>
        </p:spPr>
        <p:txBody>
          <a:bodyPr>
            <a:normAutofit lnSpcReduction="10000"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Современные дети испытывают </a:t>
            </a:r>
            <a:r>
              <a:rPr lang="ru-RU" sz="3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острый дефицит добра, ласки, внимания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Современному ребёнку</a:t>
            </a:r>
            <a:r>
              <a:rPr lang="ru-RU" sz="3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необходимо быть востребованным, нужным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Если этого не произойдет своевременно, многие прекрасные задатки так и погибнут, не получив своего развития.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сказать можно только словами древнегреческого философа Сократа: </a:t>
            </a:r>
            <a:r>
              <a:rPr lang="ru-RU" sz="3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«Неразвитые задатки переходят в свою противоположность».</a:t>
            </a:r>
            <a:endParaRPr lang="ru-RU" sz="3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481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408</TotalTime>
  <Words>864</Words>
  <Application>Microsoft Office PowerPoint</Application>
  <PresentationFormat>Широкоэкранный</PresentationFormat>
  <Paragraphs>178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Symbol</vt:lpstr>
      <vt:lpstr>Times New Roman</vt:lpstr>
      <vt:lpstr>Wingdings 3</vt:lpstr>
      <vt:lpstr>Совет директоров</vt:lpstr>
      <vt:lpstr>Acrobat Document</vt:lpstr>
      <vt:lpstr> СПОРТИВНОЕ ВОСПИТАНИЕ  В СПОРТИВНОЙ ШКОЛЕ</vt:lpstr>
      <vt:lpstr>Цель и задачи деятельности тренера-преподавателя  в сфере воспитания </vt:lpstr>
      <vt:lpstr>Спортивное воспитание</vt:lpstr>
      <vt:lpstr>Главные направления спортивного воспитания в спортивной школе:</vt:lpstr>
      <vt:lpstr>Основные методы и средства спортивного воспитания в спортивной школе:</vt:lpstr>
      <vt:lpstr>Рекомендуемые воспитательные мероприятия</vt:lpstr>
      <vt:lpstr>Условия эффективной воспитательной работы</vt:lpstr>
      <vt:lpstr>Комплексное воспитание спортсменов в условиях спортивной школы</vt:lpstr>
      <vt:lpstr>Комплексное воспитание спортсменов в условиях спортивной школы</vt:lpstr>
      <vt:lpstr>Комплексное воспитание спортсменов в условиях спортивной школы</vt:lpstr>
      <vt:lpstr>Личность и деятельность тренера-преподавателя</vt:lpstr>
      <vt:lpstr>Личность и деятельность тренера-преподавателя</vt:lpstr>
      <vt:lpstr>Личность и деятельность тренера-преподавателя</vt:lpstr>
      <vt:lpstr>Личность и деятельность тренера-преподавателя</vt:lpstr>
      <vt:lpstr>Личность и деятельность тренера-преподавателя</vt:lpstr>
      <vt:lpstr>Личность и деятельность тренера-преподавателя</vt:lpstr>
      <vt:lpstr>Способы реализации целей и задач воспитания</vt:lpstr>
      <vt:lpstr>Способы реализации целей и задач воспитания</vt:lpstr>
      <vt:lpstr>Способы реализации целей и задач воспитания</vt:lpstr>
      <vt:lpstr>Способы реализации целей и задач воспитания</vt:lpstr>
      <vt:lpstr>Способы реализации целей и задач воспитания</vt:lpstr>
      <vt:lpstr>Спортивный коллектив</vt:lpstr>
      <vt:lpstr>Формы воспитательных мероприятий</vt:lpstr>
      <vt:lpstr>Формы воспитательных мероприятий</vt:lpstr>
      <vt:lpstr>Взаимодействие с родителями</vt:lpstr>
      <vt:lpstr>Взаимодействие с родителями.  Родительское собрание</vt:lpstr>
      <vt:lpstr>Взаимодействие с родителями. Родительское собрание</vt:lpstr>
      <vt:lpstr>Взаимодействие с родителями. Родительское собрание</vt:lpstr>
      <vt:lpstr>Взаимодействие с родителями. Родительское собрание</vt:lpstr>
      <vt:lpstr>Взаимодействие с общеобразовательной школой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МЕТОДИСТ</cp:lastModifiedBy>
  <cp:revision>81</cp:revision>
  <dcterms:created xsi:type="dcterms:W3CDTF">2025-03-26T03:20:03Z</dcterms:created>
  <dcterms:modified xsi:type="dcterms:W3CDTF">2025-05-12T08:08:22Z</dcterms:modified>
</cp:coreProperties>
</file>