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9" r:id="rId2"/>
    <p:sldId id="283" r:id="rId3"/>
    <p:sldId id="259" r:id="rId4"/>
    <p:sldId id="262" r:id="rId5"/>
    <p:sldId id="263" r:id="rId6"/>
    <p:sldId id="270" r:id="rId7"/>
    <p:sldId id="304" r:id="rId8"/>
    <p:sldId id="305" r:id="rId9"/>
    <p:sldId id="306" r:id="rId10"/>
    <p:sldId id="264" r:id="rId11"/>
    <p:sldId id="303" r:id="rId12"/>
    <p:sldId id="265" r:id="rId13"/>
    <p:sldId id="308" r:id="rId14"/>
    <p:sldId id="269" r:id="rId15"/>
    <p:sldId id="307" r:id="rId16"/>
    <p:sldId id="309" r:id="rId17"/>
    <p:sldId id="266" r:id="rId18"/>
    <p:sldId id="271" r:id="rId19"/>
    <p:sldId id="273" r:id="rId20"/>
    <p:sldId id="290" r:id="rId21"/>
    <p:sldId id="274" r:id="rId22"/>
    <p:sldId id="310" r:id="rId23"/>
    <p:sldId id="275" r:id="rId24"/>
    <p:sldId id="276" r:id="rId25"/>
    <p:sldId id="277" r:id="rId26"/>
    <p:sldId id="293" r:id="rId27"/>
    <p:sldId id="313" r:id="rId28"/>
    <p:sldId id="311" r:id="rId29"/>
    <p:sldId id="312" r:id="rId30"/>
    <p:sldId id="299" r:id="rId31"/>
    <p:sldId id="300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Разрешение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ТИ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мире (2175)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Разрешение на ТИ в мире (2175)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explosion val="25"/>
          <c:cat>
            <c:strRef>
              <c:f>Лист1!$A$2:$A$3</c:f>
              <c:strCache>
                <c:ptCount val="2"/>
                <c:pt idx="0">
                  <c:v>Отказано</c:v>
                </c:pt>
                <c:pt idx="1">
                  <c:v>Удовлет-но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Разрешение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ТИ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России (78)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Разрешение на ТИ в России (78)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explosion val="25"/>
          <c:cat>
            <c:strRef>
              <c:f>Лист1!$A$2:$A$3</c:f>
              <c:strCache>
                <c:ptCount val="2"/>
                <c:pt idx="0">
                  <c:v>Отказано</c:v>
                </c:pt>
                <c:pt idx="1">
                  <c:v>Удовлет-но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tx1"/>
            </a:gs>
            <a:gs pos="25000">
              <a:schemeClr val="accent1">
                <a:lumMod val="20000"/>
                <a:lumOff val="8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0E6200-6465-4AE7-BB1B-6F92A9CBEC9E}" type="datetimeFigureOut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A6D5A6-0F29-4CAF-A840-7B3FD978498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list.rusada.ru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rusada@rusada.ru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11560"/>
            <a:ext cx="8205536" cy="212940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Противодействие применению допинга </a:t>
            </a:r>
            <a:b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спорте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854696" cy="288032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1. Допинг. Виды нарушений антидопинговых правил. </a:t>
            </a:r>
          </a:p>
          <a:p>
            <a:pPr algn="l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Нормативно-правовые основы антидопинговой деятельности.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2. Допинг. Запрещенный список препаратов. </a:t>
            </a:r>
          </a:p>
          <a:p>
            <a:pPr algn="l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Процедура прохождения допинг-контроля. </a:t>
            </a:r>
          </a:p>
          <a:p>
            <a:pPr algn="l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Права  обязанности спортсмена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539552" y="188640"/>
            <a:ext cx="8193088" cy="1152128"/>
          </a:xfrm>
          <a:prstGeom prst="roundRect">
            <a:avLst>
              <a:gd name="adj" fmla="val 1088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DDDDDD"/>
              </a:gs>
            </a:gsLst>
            <a:lin ang="10800000" scaled="1"/>
            <a:tileRect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6" name="Рисунок 5" descr="img-626123213-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539552" y="1556792"/>
            <a:ext cx="8193088" cy="1080120"/>
          </a:xfrm>
          <a:prstGeom prst="roundRect">
            <a:avLst>
              <a:gd name="adj" fmla="val 1088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DDDDDD"/>
              </a:gs>
            </a:gsLst>
            <a:lin ang="10800000" scaled="1"/>
            <a:tileRect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555376" y="2852936"/>
            <a:ext cx="8193088" cy="1080120"/>
          </a:xfrm>
          <a:prstGeom prst="roundRect">
            <a:avLst>
              <a:gd name="adj" fmla="val 1088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DDDDDD"/>
              </a:gs>
            </a:gsLst>
            <a:lin ang="10800000" scaled="1"/>
            <a:tileRect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539552" y="4149080"/>
            <a:ext cx="8193088" cy="1152128"/>
          </a:xfrm>
          <a:prstGeom prst="roundRect">
            <a:avLst>
              <a:gd name="adj" fmla="val 1088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DDDDDD"/>
              </a:gs>
            </a:gsLst>
            <a:lin ang="10800000" scaled="1"/>
            <a:tileRect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619672" y="260649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Принят в 2003 году в ходе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Всемирной конференции по допингу в спорте в Копенгагене, вступил в силу 01 января 2004 года;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Цель: защита права спортсменов на спорт, чистый от допинга;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Гармонизация усилий на национальном и международном уровне;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683568" y="2852936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sx="99001" sy="99001" algn="ctr" rotWithShape="0">
              <a:srgbClr val="000000">
                <a:alpha val="53998"/>
              </a:srgbClr>
            </a:outerShdw>
          </a:effectLst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555376" y="5489848"/>
            <a:ext cx="8193088" cy="1179512"/>
          </a:xfrm>
          <a:prstGeom prst="roundRect">
            <a:avLst>
              <a:gd name="adj" fmla="val 1088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DDDDDD"/>
              </a:gs>
            </a:gsLst>
            <a:lin ang="10800000" scaled="1"/>
            <a:tileRect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19672" y="3023664"/>
            <a:ext cx="54360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Планирование эффективных  тестирований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Обеспечение целостности и подлинности проб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Проведение расследований и сбора информации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  <p:pic>
        <p:nvPicPr>
          <p:cNvPr id="16" name="Picture 5" descr="C:\Documents and Settings\ancela\Рабочий стол\df5c047c32724c83d4f2d622cd0dae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792088" cy="113262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691680" y="4221088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Деятельность 34 лабораторий, аккредитованных ВАДА регулируется Международным стандартом по лабораториям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Получение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достоверных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результатов;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Единообразие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 согласованность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отчетности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17232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91680" y="5620019"/>
            <a:ext cx="6912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Запрос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на ТИ должен сопровождаться подробной историей болезни, включая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документы от врачей, первоначально поставивших диагноз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(в случаях, когда это возможно) и результаты лабораторных и клинических исследований, а также визуализирующие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исследования, имеющие отношения к данному запросу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  <p:pic>
        <p:nvPicPr>
          <p:cNvPr id="19" name="Picture 3" descr="C:\Documents and Settings\ancela\Рабочий стол\9d8217a586d34874e29820e697a88c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003" y="1556792"/>
            <a:ext cx="769645" cy="10801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619672" y="177455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Защита конфиденциальной информации (анонимность пробы);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3400" y="2796488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67544" y="2420888"/>
            <a:ext cx="8352928" cy="3672408"/>
          </a:xfrm>
          <a:prstGeom prst="roundRect">
            <a:avLst>
              <a:gd name="adj" fmla="val 1088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DDDDDD"/>
              </a:gs>
            </a:gsLst>
            <a:lin ang="10800000" scaled="1"/>
            <a:tileRect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599" y="2492896"/>
            <a:ext cx="7488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МЕ</a:t>
            </a:r>
            <a:r>
              <a:rPr lang="ru-RU" altLang="en-US" sz="16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ЖДУ</a:t>
            </a:r>
            <a:r>
              <a:rPr lang="ru-RU" altLang="en-US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НАРОДНАЯ КОНВЕНЦИЯ О БОРЬБЕ С ДОПИНГОМ В СПОРТЕ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2924944"/>
            <a:ext cx="8110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altLang="en-US" sz="11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en-US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Принята на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33 </a:t>
            </a:r>
            <a:r>
              <a:rPr lang="ru-RU" altLang="en-US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сессии Генеральной конференции ЮНЕСКО 19 октября 2005 года</a:t>
            </a:r>
            <a:r>
              <a:rPr lang="ru-RU" altLang="en-US" u="sng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ru-RU" altLang="en-US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Международно-правовой акт, юридически обязательный для всех государств-участников Конвенции (183 государства);</a:t>
            </a:r>
          </a:p>
          <a:p>
            <a:pPr algn="just">
              <a:buFont typeface="Arial" charset="0"/>
              <a:buChar char="•"/>
            </a:pPr>
            <a:r>
              <a:rPr lang="ru-RU" altLang="en-US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Ратифицирована РФ 2006 году, является составной частью правовой системы РФ;</a:t>
            </a:r>
          </a:p>
          <a:p>
            <a:pPr algn="just">
              <a:buFont typeface="Arial" charset="0"/>
              <a:buChar char="•"/>
            </a:pPr>
            <a:r>
              <a:rPr lang="ru-RU" altLang="en-US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Обязывает правительства принимать меры, направленные на борьбу с допингом в спорте;</a:t>
            </a:r>
          </a:p>
          <a:p>
            <a:pPr algn="just">
              <a:buFont typeface="Arial" charset="0"/>
              <a:buChar char="•"/>
            </a:pPr>
            <a:r>
              <a:rPr lang="ru-RU" altLang="en-US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Оказывает поддержку Кодексу и другим Международным стандартам, разработанным ВАДА (статья 4);</a:t>
            </a:r>
            <a:endParaRPr lang="ru-RU" altLang="en-US" dirty="0">
              <a:solidFill>
                <a:schemeClr val="accent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Picture 13" descr="C:\Documents and Settings\tgaleta\Рабочий стол\Отчет, презентация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736304" cy="170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467544" y="908720"/>
            <a:ext cx="8193088" cy="5544616"/>
          </a:xfrm>
          <a:prstGeom prst="roundRect">
            <a:avLst>
              <a:gd name="adj" fmla="val 1088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DDDDDD"/>
              </a:gs>
            </a:gsLst>
            <a:lin ang="10800000" scaled="1"/>
            <a:tileRect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12474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КОДЕКС редакция 2009               редакция 2015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572000" y="126876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1560" y="1499283"/>
            <a:ext cx="7848872" cy="46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оучастие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запрещенное сотрудничество;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«фальсификация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Увеличение стандартного срока дисквалификации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до 4 лет;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Загрязнённый продукт;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Введен 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яд исключений для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несовершеннолетних;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Четко прописана обязанность спортсмена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 любое время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быть доступным для тестирования;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Требование ВАДА: развитие неаналитических методов выявления нарушений антидопинговых правил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(б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иологический паспорт спортсмена,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расследования);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Срок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давности по допинговым делам был продлен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до 10 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52928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Допинг – нарушение одного или нескольких антидопинговых правил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347864" y="1772816"/>
            <a:ext cx="5184576" cy="417646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800" b="1" dirty="0" smtClean="0">
                <a:solidFill>
                  <a:schemeClr val="bg2">
                    <a:lumMod val="75000"/>
                  </a:schemeClr>
                </a:solidFill>
              </a:rPr>
              <a:t>Ст. 2 Всемирного антидопингового кодекса</a:t>
            </a:r>
          </a:p>
          <a:p>
            <a:pPr algn="ctr"/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Наличие запрещенной субстанции в пробе;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Использование или попытка использования запрещенной субстанции или метода;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Уклонение, отказ или неявка на процедуру сдачи пробы;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Нарушение 3-х правил доступности в течение 12 месяцев;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Фальсификация или попытка фальсификации;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Обладание запрещенной субстанцией или методом;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Распространение или попытка распространения;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Назначение или попытка назначения;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Соучастие;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Профессиональное сотрудничество;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14" name="Рисунок 13" descr="Кодекс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2376264" cy="3439835"/>
          </a:xfrm>
          <a:prstGeom prst="rect">
            <a:avLst/>
          </a:prstGeom>
          <a:ln>
            <a:solidFill>
              <a:schemeClr val="tx1">
                <a:alpha val="56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67544" y="6042774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!!!Спортсмен </a:t>
            </a:r>
            <a:r>
              <a:rPr lang="ru-RU" sz="1600" dirty="0">
                <a:solidFill>
                  <a:srgbClr val="FF0000"/>
                </a:solidFill>
              </a:rPr>
              <a:t>не может сотрудничать с дисквалифицированным тренером или </a:t>
            </a:r>
            <a:r>
              <a:rPr lang="ru-RU" sz="1600" dirty="0" smtClean="0">
                <a:solidFill>
                  <a:srgbClr val="FF0000"/>
                </a:solidFill>
              </a:rPr>
              <a:t>врачом!!!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16504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85999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Критерии включения субстанций и методов в запрещенный список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8" name="Группа 15"/>
          <p:cNvGrpSpPr/>
          <p:nvPr/>
        </p:nvGrpSpPr>
        <p:grpSpPr>
          <a:xfrm>
            <a:off x="2915816" y="1844824"/>
            <a:ext cx="5616624" cy="3066341"/>
            <a:chOff x="1043608" y="2348880"/>
            <a:chExt cx="6120680" cy="319965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043608" y="2348880"/>
              <a:ext cx="5760640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УЛУЧШЕНИЕ СПОРТИВНЫХ РЕЗУЛЬТАТОВ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043608" y="3140968"/>
              <a:ext cx="5760640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РИСК ДЛЯ ЗДОРОВЬЯ СПОРТСМЕНА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043608" y="3933056"/>
              <a:ext cx="5760640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ПРОТИВОРЕЧИЕ ДУХУ СПОРТА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043608" y="4828459"/>
              <a:ext cx="5760640" cy="72008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МАСКИРОВКА ИСПОЛЬЗОВАНИЯ ДРУГИХ ЗАПРЕЩЕННЫХ СУБСТАНЦИЙ И МЕТОДОВ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3" name="Группа 28"/>
            <p:cNvGrpSpPr/>
            <p:nvPr/>
          </p:nvGrpSpPr>
          <p:grpSpPr>
            <a:xfrm>
              <a:off x="6804248" y="2636912"/>
              <a:ext cx="360040" cy="1584176"/>
              <a:chOff x="6804248" y="2420888"/>
              <a:chExt cx="360040" cy="1800200"/>
            </a:xfrm>
          </p:grpSpPr>
          <p:grpSp>
            <p:nvGrpSpPr>
              <p:cNvPr id="14" name="Группа 23"/>
              <p:cNvGrpSpPr/>
              <p:nvPr/>
            </p:nvGrpSpPr>
            <p:grpSpPr>
              <a:xfrm>
                <a:off x="6804248" y="2420888"/>
                <a:ext cx="360040" cy="1800200"/>
                <a:chOff x="6804248" y="2420888"/>
                <a:chExt cx="360040" cy="1800200"/>
              </a:xfrm>
            </p:grpSpPr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6804248" y="2420888"/>
                  <a:ext cx="36004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>
                  <a:stCxn id="11" idx="3"/>
                </p:cNvCxnSpPr>
                <p:nvPr/>
              </p:nvCxnSpPr>
              <p:spPr>
                <a:xfrm>
                  <a:off x="6804248" y="4221088"/>
                  <a:ext cx="36004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7164288" y="2420888"/>
                  <a:ext cx="0" cy="1800199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6804248" y="2420888"/>
                <a:ext cx="360040" cy="79208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>
                <a:stCxn id="10" idx="3"/>
              </p:cNvCxnSpPr>
              <p:nvPr/>
            </p:nvCxnSpPr>
            <p:spPr>
              <a:xfrm>
                <a:off x="6804248" y="3429000"/>
                <a:ext cx="360040" cy="79208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359024" y="530120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Запрещенный список 2019 вступает в силу 1 января 2019 года;</a:t>
            </a:r>
          </a:p>
          <a:p>
            <a:pPr>
              <a:buFont typeface="Arial" pitchFamily="34" charset="0"/>
              <a:buChar char="•"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Запрещенный список - перечень запрещенных в спорте субстанций и методов;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Пересматривается минимум 1 раз в год</a:t>
            </a:r>
          </a:p>
          <a:p>
            <a:pPr algn="just">
              <a:buFont typeface="Arial" pitchFamily="34" charset="0"/>
              <a:buChar char="•"/>
            </a:pPr>
            <a:endParaRPr lang="ru-RU" altLang="ru-RU" sz="12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52928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Допинг – нарушение одного или нескольких антидопинговых правил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347864" y="1772816"/>
            <a:ext cx="5184576" cy="417646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800" b="1" dirty="0" smtClean="0">
                <a:solidFill>
                  <a:schemeClr val="bg2">
                    <a:lumMod val="75000"/>
                  </a:schemeClr>
                </a:solidFill>
              </a:rPr>
              <a:t>Ст. 2 Всемирного антидопингового кодекса</a:t>
            </a:r>
          </a:p>
          <a:p>
            <a:pPr algn="ctr"/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Наличие запрещенной субстанции в пробе;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Использование или попытка использования запрещенной субстанции или метода;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Уклонение, отказ или неявка на процедуру сдачи пробы;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Нарушение 3-х правил доступности в течение 12 месяцев;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Фальсификация или попытка фальсификации;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Обладание запрещенной субстанцией или методом;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Распространение или попытка распространения;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Назначение или попытка назначения;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Соучастие;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Профессиональное сотрудничество;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14" name="Рисунок 13" descr="Кодекс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2376264" cy="3439835"/>
          </a:xfrm>
          <a:prstGeom prst="rect">
            <a:avLst/>
          </a:prstGeom>
          <a:ln>
            <a:solidFill>
              <a:schemeClr val="tx1">
                <a:alpha val="56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67544" y="6042774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!!!Спортсмен </a:t>
            </a:r>
            <a:r>
              <a:rPr lang="ru-RU" sz="1600" dirty="0">
                <a:solidFill>
                  <a:srgbClr val="FF0000"/>
                </a:solidFill>
              </a:rPr>
              <a:t>не может сотрудничать с дисквалифицированным тренером или </a:t>
            </a:r>
            <a:r>
              <a:rPr lang="ru-RU" sz="1600" dirty="0" smtClean="0">
                <a:solidFill>
                  <a:srgbClr val="FF0000"/>
                </a:solidFill>
              </a:rPr>
              <a:t>врачом!!!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ОБЛАДАНИЕ ЗАПРЕЩЕННЫМИ СУБСТАНЦИЯМИ И МЕТОДАМИ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Имеет ли спортсмен право хранить препарат, содержащий запрещенную субстанцию, или запрещенный метод? 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!!! НЕТ! Ни спортсмен, ни тренер !!!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ТОЛЬКО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ВРАЧ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для оказания экстренной медицинской помощи!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Исключение – наличие у спортсмена разрешения на ТИ! 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09120"/>
            <a:ext cx="2962276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множение 4"/>
          <p:cNvSpPr/>
          <p:nvPr/>
        </p:nvSpPr>
        <p:spPr>
          <a:xfrm>
            <a:off x="5724128" y="4365104"/>
            <a:ext cx="3816424" cy="2664296"/>
          </a:xfrm>
          <a:prstGeom prst="mathMultiply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692696"/>
            <a:ext cx="849694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Тренер должен дать необходимую информацию спортсмену о допинге 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Быть в состоянии выступать в качестве представителя спортсмена во время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тестирования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2. Задавать вопросы, если вы не уверены в ответе, прежде чем давать советы спортсменам 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3. Знать риски спортсменов, связанные с использованием БАД;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4. Защищать целостность спорта, сообщать о любых подозрительных явлениях;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Знать и соблюдать положения Кодекса;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Сотрудничать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тестированием;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пособствовать развитию нетерпимости к допингу;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Создать тренерскую среду, поддерживающую культуру самосовершенствования;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Способствовать развитию позитивных ценностей и убеждений у спортсменов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у персонала спортсменов;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Убедиться, что спортсмены знают о принципе строгой ответственности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Субстанции и методы запрещенного списка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21" name="AutoShape 52"/>
          <p:cNvSpPr>
            <a:spLocks noChangeArrowheads="1"/>
          </p:cNvSpPr>
          <p:nvPr/>
        </p:nvSpPr>
        <p:spPr bwMode="gray">
          <a:xfrm>
            <a:off x="1524000" y="2481263"/>
            <a:ext cx="6750050" cy="3386137"/>
          </a:xfrm>
          <a:prstGeom prst="roundRect">
            <a:avLst>
              <a:gd name="adj" fmla="val 16667"/>
            </a:avLst>
          </a:prstGeom>
          <a:solidFill>
            <a:schemeClr val="tx2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" name="AutoShape 54"/>
          <p:cNvSpPr>
            <a:spLocks noChangeArrowheads="1"/>
          </p:cNvSpPr>
          <p:nvPr/>
        </p:nvSpPr>
        <p:spPr bwMode="gray">
          <a:xfrm>
            <a:off x="1295400" y="2209800"/>
            <a:ext cx="1838325" cy="3309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gray">
          <a:xfrm>
            <a:off x="4087813" y="2209800"/>
            <a:ext cx="1838325" cy="33099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8" name="Group 59"/>
          <p:cNvGrpSpPr>
            <a:grpSpLocks/>
          </p:cNvGrpSpPr>
          <p:nvPr/>
        </p:nvGrpSpPr>
        <p:grpSpPr bwMode="auto">
          <a:xfrm>
            <a:off x="6924675" y="2209800"/>
            <a:ext cx="1838325" cy="3309938"/>
            <a:chOff x="4074" y="1392"/>
            <a:chExt cx="1158" cy="2085"/>
          </a:xfrm>
          <a:solidFill>
            <a:schemeClr val="tx2">
              <a:lumMod val="50000"/>
            </a:schemeClr>
          </a:solidFill>
        </p:grpSpPr>
        <p:sp>
          <p:nvSpPr>
            <p:cNvPr id="29" name="AutoShape 60"/>
            <p:cNvSpPr>
              <a:spLocks noChangeArrowheads="1"/>
            </p:cNvSpPr>
            <p:nvPr/>
          </p:nvSpPr>
          <p:spPr bwMode="gray">
            <a:xfrm>
              <a:off x="4074" y="1392"/>
              <a:ext cx="1158" cy="2085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" name="AutoShape 61"/>
            <p:cNvSpPr>
              <a:spLocks noChangeArrowheads="1"/>
            </p:cNvSpPr>
            <p:nvPr/>
          </p:nvSpPr>
          <p:spPr bwMode="gray">
            <a:xfrm>
              <a:off x="4122" y="1422"/>
              <a:ext cx="1063" cy="28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3429000" y="3733800"/>
            <a:ext cx="504825" cy="496888"/>
            <a:chOff x="1872" y="2352"/>
            <a:chExt cx="240" cy="240"/>
          </a:xfrm>
        </p:grpSpPr>
        <p:grpSp>
          <p:nvGrpSpPr>
            <p:cNvPr id="32" name="Group 66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39" name="Oval 6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0" name="Oval 6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1" name="Oval 6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2" name="Oval 7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3" name="Oval 7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33" name="Group 72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34" name="Oval 73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" name="Oval 74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" name="Oval 75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7" name="Oval 76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8" name="Oval 77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44" name="Group 65"/>
          <p:cNvGrpSpPr>
            <a:grpSpLocks/>
          </p:cNvGrpSpPr>
          <p:nvPr/>
        </p:nvGrpSpPr>
        <p:grpSpPr bwMode="auto">
          <a:xfrm>
            <a:off x="6228184" y="3789040"/>
            <a:ext cx="504825" cy="496888"/>
            <a:chOff x="1872" y="2352"/>
            <a:chExt cx="240" cy="240"/>
          </a:xfrm>
        </p:grpSpPr>
        <p:grpSp>
          <p:nvGrpSpPr>
            <p:cNvPr id="45" name="Group 66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52" name="Oval 6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3" name="Oval 6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4" name="Oval 6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" name="Oval 7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6" name="Oval 7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46" name="Group 72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47" name="Oval 73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" name="Oval 74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9" name="Oval 75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0" name="Oval 76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1" name="Oval 77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58" name="Прямоугольник 57"/>
          <p:cNvSpPr/>
          <p:nvPr/>
        </p:nvSpPr>
        <p:spPr>
          <a:xfrm>
            <a:off x="1331640" y="2228671"/>
            <a:ext cx="1728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Субстанции и методы, запрещенные все время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139952" y="2204864"/>
            <a:ext cx="17281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Субстанции, запрещенные только в соревнователь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ный период</a:t>
            </a:r>
          </a:p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20272" y="2204864"/>
            <a:ext cx="1781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Субстанции, запрещенные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отдельных видах спорта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67544" y="6021288"/>
            <a:ext cx="820891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Arial" charset="0"/>
              </a:rPr>
              <a:t> </a:t>
            </a:r>
            <a:r>
              <a:rPr lang="ru-RU" sz="1900" dirty="0" smtClean="0">
                <a:solidFill>
                  <a:srgbClr val="FF0000"/>
                </a:solidFill>
                <a:cs typeface="Arial" charset="0"/>
              </a:rPr>
              <a:t>спортсмен несет ответственность за </a:t>
            </a:r>
            <a:r>
              <a:rPr lang="ru-RU" sz="1900" u="sng" dirty="0" smtClean="0">
                <a:solidFill>
                  <a:srgbClr val="FF0000"/>
                </a:solidFill>
                <a:cs typeface="Arial" charset="0"/>
              </a:rPr>
              <a:t>все</a:t>
            </a:r>
            <a:r>
              <a:rPr lang="ru-RU" sz="1900" dirty="0" smtClean="0">
                <a:solidFill>
                  <a:srgbClr val="FF0000"/>
                </a:solidFill>
                <a:cs typeface="Arial" charset="0"/>
              </a:rPr>
              <a:t>, что попадает в его организм!!!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03648" y="3526557"/>
            <a:ext cx="1800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М2</a:t>
            </a:r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 smtClean="0"/>
              <a:t>Химические</a:t>
            </a:r>
          </a:p>
          <a:p>
            <a:r>
              <a:rPr lang="ru-RU" sz="1400" dirty="0" smtClean="0"/>
              <a:t>и физические манипуляции;</a:t>
            </a:r>
          </a:p>
          <a:p>
            <a:endParaRPr lang="ru-RU" sz="800" dirty="0" smtClean="0"/>
          </a:p>
          <a:p>
            <a:r>
              <a:rPr lang="ru-RU" sz="1400" dirty="0" smtClean="0">
                <a:solidFill>
                  <a:srgbClr val="FF0000"/>
                </a:solidFill>
              </a:rPr>
              <a:t>М3 </a:t>
            </a:r>
            <a:r>
              <a:rPr lang="ru-RU" sz="1400" dirty="0" smtClean="0"/>
              <a:t>Генный допинг;</a:t>
            </a:r>
          </a:p>
          <a:p>
            <a:endParaRPr lang="ru-RU" sz="800" dirty="0" smtClean="0"/>
          </a:p>
          <a:p>
            <a:r>
              <a:rPr lang="ru-RU" sz="1400" dirty="0" smtClean="0">
                <a:solidFill>
                  <a:srgbClr val="FF0000"/>
                </a:solidFill>
              </a:rPr>
              <a:t>М4 </a:t>
            </a:r>
            <a:r>
              <a:rPr lang="ru-RU" sz="1400" dirty="0" smtClean="0"/>
              <a:t> Манипуляции с кровью и ее компонентами;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4139952" y="3429000"/>
            <a:ext cx="180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СТИМУЛЯТОРЫ</a:t>
            </a:r>
          </a:p>
          <a:p>
            <a:r>
              <a:rPr lang="ru-RU" sz="1100" dirty="0" smtClean="0"/>
              <a:t>(Бупропион, кофеин, никотин, фенилэфрин и т.д.);</a:t>
            </a:r>
          </a:p>
          <a:p>
            <a:r>
              <a:rPr lang="ru-RU" sz="1100" dirty="0" smtClean="0">
                <a:solidFill>
                  <a:srgbClr val="FF0000"/>
                </a:solidFill>
              </a:rPr>
              <a:t>НАРКОТИЧЕСКИЕ ВЕЩЕСТВА</a:t>
            </a:r>
          </a:p>
          <a:p>
            <a:r>
              <a:rPr lang="ru-RU" sz="1100" dirty="0" smtClean="0"/>
              <a:t>(Кодеин, Митрагинин, Трамадол);</a:t>
            </a:r>
          </a:p>
          <a:p>
            <a:r>
              <a:rPr lang="ru-RU" sz="1100" dirty="0" smtClean="0">
                <a:solidFill>
                  <a:srgbClr val="FF0000"/>
                </a:solidFill>
              </a:rPr>
              <a:t>ГЛЮКОКОРТИКОИДЫ</a:t>
            </a:r>
          </a:p>
          <a:p>
            <a:r>
              <a:rPr lang="ru-RU" sz="1100" dirty="0" smtClean="0"/>
              <a:t>(при способах применения, которые не указаны в классе </a:t>
            </a:r>
            <a:r>
              <a:rPr lang="en-US" sz="1100" dirty="0" smtClean="0"/>
              <a:t>S9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sp>
        <p:nvSpPr>
          <p:cNvPr id="65" name="TextBox 64"/>
          <p:cNvSpPr txBox="1"/>
          <p:nvPr/>
        </p:nvSpPr>
        <p:spPr>
          <a:xfrm>
            <a:off x="7020272" y="378904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FF0000"/>
                </a:solidFill>
              </a:rPr>
              <a:t>Алкоголь;</a:t>
            </a:r>
          </a:p>
          <a:p>
            <a:r>
              <a:rPr lang="ru-RU" sz="1500" dirty="0" smtClean="0">
                <a:solidFill>
                  <a:srgbClr val="FF0000"/>
                </a:solidFill>
              </a:rPr>
              <a:t>Бета-блокаторы;</a:t>
            </a:r>
            <a:endParaRPr lang="ru-RU" sz="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32656"/>
            <a:ext cx="828092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ПОСЛЕДСТВИЯ УПОТРЕБЛЕНИЯ ДОПИНГА </a:t>
            </a:r>
          </a:p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депрессия, агрессивность, зависимость от препарата и др.;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нейроэндокринные заболевания;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инфаркт миокарда, сердечная недостаточность, гипертензия;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диабет;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повышенное потоотделение, огрубление кожи, остеоартрит и повышенный риск развития рака; 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повышенный риск тромбоза;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инсульт;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… множество других негативных последствий…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http://polit.ru/media/photolib/2013/01/15/lancearmstrong_1358229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259228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Шарап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259228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Z:\Отдел реализации образовательных программ\Специалист Конова В.А\университеты\РМОУ\COE-Logo-Quadri-300x2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664296" cy="2131437"/>
          </a:xfrm>
          <a:prstGeom prst="rect">
            <a:avLst/>
          </a:prstGeom>
          <a:noFill/>
        </p:spPr>
      </p:pic>
      <p:sp>
        <p:nvSpPr>
          <p:cNvPr id="16" name="Подзаголовок 3"/>
          <p:cNvSpPr txBox="1">
            <a:spLocks/>
          </p:cNvSpPr>
          <p:nvPr/>
        </p:nvSpPr>
        <p:spPr>
          <a:xfrm>
            <a:off x="3563888" y="836712"/>
            <a:ext cx="5184576" cy="1080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1989 г. – Конвенция против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применения допинга (Страсбург)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Z:\Отдел реализации образовательных программ\Специалист Конова В.А\университеты\РМОУ\картинки\18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2088232" cy="1440160"/>
          </a:xfrm>
          <a:prstGeom prst="rect">
            <a:avLst/>
          </a:prstGeom>
          <a:noFill/>
        </p:spPr>
      </p:pic>
      <p:sp>
        <p:nvSpPr>
          <p:cNvPr id="18" name="Подзаголовок 3"/>
          <p:cNvSpPr txBox="1">
            <a:spLocks/>
          </p:cNvSpPr>
          <p:nvPr/>
        </p:nvSpPr>
        <p:spPr>
          <a:xfrm>
            <a:off x="3491880" y="2996952"/>
            <a:ext cx="5400600" cy="1080120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1999 г. – первая Всемирная конференция по борьбе с допингом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 descr="Z:\Отдел реализации образовательных программ\Специалист Конова В.А\университеты\РМОУ\300px-WADA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941168"/>
            <a:ext cx="2134825" cy="1296144"/>
          </a:xfrm>
          <a:prstGeom prst="rect">
            <a:avLst/>
          </a:prstGeom>
          <a:noFill/>
        </p:spPr>
      </p:pic>
      <p:sp>
        <p:nvSpPr>
          <p:cNvPr id="20" name="Подзаголовок 3"/>
          <p:cNvSpPr txBox="1">
            <a:spLocks/>
          </p:cNvSpPr>
          <p:nvPr/>
        </p:nvSpPr>
        <p:spPr>
          <a:xfrm>
            <a:off x="3347864" y="5013176"/>
            <a:ext cx="5544616" cy="1080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1999 г. – создание Всемирного антидопингового агентства ВАДА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1907704" y="796702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БИОЛОГИЧЕСКИ АКТИВНЫЕ ДОБАВКИ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1835696" y="1340768"/>
            <a:ext cx="554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! МЕТИЛГЕКСАНАМИН! (СТИМУЛЯТОР</a:t>
            </a:r>
            <a:r>
              <a:rPr lang="ru-RU" alt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) !</a:t>
            </a:r>
            <a:endParaRPr lang="en-US" altLang="ru-RU" sz="2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0" name="Рисунок 17" descr="30041305_zpsa84292b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157821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1" descr="BLACK JACK - 304 gr-500x5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128"/>
            <a:ext cx="2160959" cy="2160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360040" y="6021288"/>
            <a:ext cx="8892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Black Jack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Nox pump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Neurocore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Endoburn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Oxy elite pro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Black bombs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и др.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81008"/>
            <a:ext cx="2160000" cy="250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76470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ОТВЕТСТВЕННОСТЬ СПОРТСМЕНА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8760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Ответственность спортсмена в случае нарушения антидопинговых правил: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Дисквалификация;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Лишение спортсмена заработанных медалей, призов и очков;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Финансовые санкции;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Расторжение трудового договора;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Некоторые нарушения антидопинговых правил могут повлечь за собой уголовную ответственность! 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(Статья 234 УК РФ «Незаконный оборот сильнодействующих или ядовитых веществ в целях сбыта» и Статья 226.1 «Контрабанда»).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476672"/>
            <a:ext cx="8229600" cy="5783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Процедура прохождения допинг-контроля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272" y="1412776"/>
            <a:ext cx="1944216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8552" y="1628800"/>
            <a:ext cx="5048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72" y="4551387"/>
            <a:ext cx="756285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79712" y="620688"/>
            <a:ext cx="489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Проверка</a:t>
            </a: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препаратов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268760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СЕРВИС ПО ПРОВЕРКЕ ПРЕПАРАТОВ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hlinkClick r:id="rId2"/>
              </a:rPr>
              <a:t>list.rusada.ru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l="9837" t="1157"/>
          <a:stretch>
            <a:fillRect/>
          </a:stretch>
        </p:blipFill>
        <p:spPr bwMode="auto">
          <a:xfrm>
            <a:off x="899592" y="2060848"/>
            <a:ext cx="758358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79712" y="404664"/>
            <a:ext cx="489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Проверка</a:t>
            </a: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препаратов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9987" t="10356" r="5235" b="43352"/>
          <a:stretch>
            <a:fillRect/>
          </a:stretch>
        </p:blipFill>
        <p:spPr bwMode="auto">
          <a:xfrm>
            <a:off x="179512" y="1124744"/>
            <a:ext cx="879649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 l="10294" t="22607" r="11589" b="39713"/>
          <a:stretch>
            <a:fillRect/>
          </a:stretch>
        </p:blipFill>
        <p:spPr bwMode="auto">
          <a:xfrm>
            <a:off x="179512" y="4288595"/>
            <a:ext cx="8784976" cy="242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79712" y="405245"/>
            <a:ext cx="4896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Бесплатные</a:t>
            </a: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приложения для </a:t>
            </a:r>
            <a:r>
              <a:rPr kumimoji="0" lang="en-US" sz="2800" b="1" i="0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IOS </a:t>
            </a: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2800" b="1" i="0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Android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22989" t="15892" r="33591" b="4643"/>
          <a:stretch>
            <a:fillRect/>
          </a:stretch>
        </p:blipFill>
        <p:spPr bwMode="auto">
          <a:xfrm>
            <a:off x="467544" y="1556792"/>
            <a:ext cx="3751263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/>
          <a:srcRect l="19318" t="10040" r="22023" b="4504"/>
          <a:stretch>
            <a:fillRect/>
          </a:stretch>
        </p:blipFill>
        <p:spPr bwMode="auto">
          <a:xfrm>
            <a:off x="3851920" y="2420888"/>
            <a:ext cx="5007718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2915816" y="2234188"/>
            <a:ext cx="504825" cy="496888"/>
            <a:chOff x="1872" y="2352"/>
            <a:chExt cx="240" cy="240"/>
          </a:xfrm>
          <a:solidFill>
            <a:schemeClr val="tx1"/>
          </a:solidFill>
        </p:grpSpPr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  <a:grpFill/>
          </p:grpSpPr>
          <p:sp>
            <p:nvSpPr>
              <p:cNvPr id="18" name="Oval 6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9" name="Oval 6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0" name="Oval 6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1" name="Oval 7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2" name="Oval 7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  <a:grpFill/>
          </p:grpSpPr>
          <p:sp>
            <p:nvSpPr>
              <p:cNvPr id="13" name="Oval 73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4" name="Oval 74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5" name="Oval 75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" name="Oval 76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" name="Oval 77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23" name="AutoShape 29"/>
          <p:cNvSpPr>
            <a:spLocks noChangeArrowheads="1"/>
          </p:cNvSpPr>
          <p:nvPr/>
        </p:nvSpPr>
        <p:spPr bwMode="gray">
          <a:xfrm flipH="1">
            <a:off x="827584" y="1946156"/>
            <a:ext cx="1872208" cy="10384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70000"/>
                </a:schemeClr>
              </a:gs>
              <a:gs pos="100000">
                <a:schemeClr val="folHlink">
                  <a:gamma/>
                  <a:shade val="81961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lvl="0" indent="-457200" algn="ctr">
              <a:spcBef>
                <a:spcPct val="20000"/>
              </a:spcBef>
              <a:defRPr/>
            </a:pP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Уведомление </a:t>
            </a:r>
          </a:p>
          <a:p>
            <a:pPr marL="457200" lvl="0" indent="-457200" algn="ctr">
              <a:spcBef>
                <a:spcPct val="20000"/>
              </a:spcBef>
              <a:defRPr/>
            </a:pP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спортсмена</a:t>
            </a:r>
            <a:endParaRPr lang="ru-RU" altLang="en-US" sz="2000" dirty="0">
              <a:solidFill>
                <a:schemeClr val="accent1">
                  <a:lumMod val="50000"/>
                </a:schemeClr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gray">
          <a:xfrm flipH="1">
            <a:off x="3563888" y="1946156"/>
            <a:ext cx="1872208" cy="10384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70000"/>
                </a:schemeClr>
              </a:gs>
              <a:gs pos="100000">
                <a:schemeClr val="folHlink">
                  <a:gamma/>
                  <a:shade val="81961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lvl="0" indent="-457200" algn="ctr">
              <a:spcBef>
                <a:spcPct val="20000"/>
              </a:spcBef>
              <a:defRPr/>
            </a:pPr>
            <a:r>
              <a:rPr lang="ru-RU" altLang="en-US" sz="200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Calibri" pitchFamily="34" charset="0"/>
              </a:rPr>
              <a:t>Пункт допинг </a:t>
            </a:r>
          </a:p>
          <a:p>
            <a:pPr marL="457200" lvl="0" indent="-457200" algn="ctr">
              <a:spcBef>
                <a:spcPct val="20000"/>
              </a:spcBef>
              <a:defRPr/>
            </a:pPr>
            <a:r>
              <a:rPr lang="ru-RU" altLang="en-US" sz="200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Calibri" pitchFamily="34" charset="0"/>
              </a:rPr>
              <a:t>контроля</a:t>
            </a:r>
            <a:endParaRPr lang="ru-RU" altLang="en-US" sz="2000" dirty="0">
              <a:solidFill>
                <a:schemeClr val="bg2">
                  <a:lumMod val="10000"/>
                </a:schemeClr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gray">
          <a:xfrm flipH="1">
            <a:off x="6372200" y="1946156"/>
            <a:ext cx="1872208" cy="10384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70000"/>
                </a:schemeClr>
              </a:gs>
              <a:gs pos="100000">
                <a:schemeClr val="folHlink">
                  <a:gamma/>
                  <a:shade val="81961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lvl="0" indent="-457200" algn="ctr">
              <a:spcBef>
                <a:spcPct val="20000"/>
              </a:spcBef>
              <a:defRPr/>
            </a:pPr>
            <a:r>
              <a:rPr lang="ru-RU" altLang="en-US" sz="200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Calibri" pitchFamily="34" charset="0"/>
              </a:rPr>
              <a:t>Процедура </a:t>
            </a:r>
          </a:p>
          <a:p>
            <a:pPr marL="457200" lvl="0" indent="-457200" algn="ctr">
              <a:spcBef>
                <a:spcPct val="20000"/>
              </a:spcBef>
              <a:defRPr/>
            </a:pPr>
            <a:r>
              <a:rPr lang="ru-RU" altLang="en-US" sz="200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Calibri" pitchFamily="34" charset="0"/>
              </a:rPr>
              <a:t>отбора пробы</a:t>
            </a:r>
            <a:endParaRPr lang="ru-RU" altLang="en-US" sz="2000" dirty="0">
              <a:solidFill>
                <a:schemeClr val="bg2">
                  <a:lumMod val="10000"/>
                </a:schemeClr>
              </a:solidFill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6" name="Group 65"/>
          <p:cNvGrpSpPr>
            <a:grpSpLocks/>
          </p:cNvGrpSpPr>
          <p:nvPr/>
        </p:nvGrpSpPr>
        <p:grpSpPr bwMode="auto">
          <a:xfrm>
            <a:off x="5723359" y="2234188"/>
            <a:ext cx="504825" cy="496888"/>
            <a:chOff x="1872" y="2352"/>
            <a:chExt cx="240" cy="240"/>
          </a:xfrm>
          <a:solidFill>
            <a:schemeClr val="tx1"/>
          </a:solidFill>
        </p:grpSpPr>
        <p:grpSp>
          <p:nvGrpSpPr>
            <p:cNvPr id="27" name="Group 66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  <a:grpFill/>
          </p:grpSpPr>
          <p:sp>
            <p:nvSpPr>
              <p:cNvPr id="34" name="Oval 6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" name="Oval 6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" name="Oval 6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7" name="Oval 7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8" name="Oval 7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28" name="Group 72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  <a:grpFill/>
          </p:grpSpPr>
          <p:sp>
            <p:nvSpPr>
              <p:cNvPr id="29" name="Oval 73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0" name="Oval 74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1" name="Oval 75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2" name="Oval 76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3" name="Oval 77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611560" y="317029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Права и обязанности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Отсрочка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47864" y="3170292"/>
            <a:ext cx="26642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Правила поведения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Нахождение до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окончания процедуры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6216" y="3140968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Пробы: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стандартная,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промежуточная,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дополнительная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Кровь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Модификации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18864" y="762440"/>
            <a:ext cx="8229600" cy="5783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Процедура прохождения допинг-контроля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457200" y="795536"/>
            <a:ext cx="8229600" cy="492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Особенности сдачи пробы крови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539552" y="1443608"/>
            <a:ext cx="8229600" cy="2304256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Биологический паспорт (2 часа после физической нагрузки)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минут в И.п. сидя до сдачи пробы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Можно сдавать пробу в И.п. лежа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сдачи пробы дается 3 попытки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09600" y="3831264"/>
            <a:ext cx="8229600" cy="492664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Фальсификация или попытка фальсификации</a:t>
            </a:r>
            <a:endParaRPr kumimoji="0" lang="ru-RU" sz="320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39952"/>
            <a:ext cx="288607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одержимое 2"/>
          <p:cNvSpPr txBox="1">
            <a:spLocks/>
          </p:cNvSpPr>
          <p:nvPr/>
        </p:nvSpPr>
        <p:spPr>
          <a:xfrm>
            <a:off x="539552" y="4827984"/>
            <a:ext cx="5112568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Предоставление ложной информации во время процедуры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Изменение идентификационного кода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Разбитие емкости 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допинг-пробой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33264" y="628712"/>
            <a:ext cx="7283152" cy="56467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Права и обязанности спортсмена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971600" y="1992208"/>
            <a:ext cx="36004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Представителя;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Переводчика;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Конфиденциальность;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Информированность о деталях процедуры;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Подачу запроса об отсрочке прохождения процедуры по уважительной причине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Запрос на модификации спортсменов с ОВЗ или для несовершеннолетних спортсменов;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4814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имеет право 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Ромб 12"/>
          <p:cNvSpPr/>
          <p:nvPr/>
        </p:nvSpPr>
        <p:spPr>
          <a:xfrm>
            <a:off x="683568" y="2132856"/>
            <a:ext cx="216024" cy="216024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683568" y="2492896"/>
            <a:ext cx="216024" cy="216024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Ромб 14"/>
          <p:cNvSpPr/>
          <p:nvPr/>
        </p:nvSpPr>
        <p:spPr>
          <a:xfrm>
            <a:off x="683568" y="2852936"/>
            <a:ext cx="216024" cy="216024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683568" y="3212976"/>
            <a:ext cx="216024" cy="216024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Ромб 16"/>
          <p:cNvSpPr/>
          <p:nvPr/>
        </p:nvSpPr>
        <p:spPr>
          <a:xfrm>
            <a:off x="683568" y="3933056"/>
            <a:ext cx="216024" cy="216024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Ромб 17"/>
          <p:cNvSpPr/>
          <p:nvPr/>
        </p:nvSpPr>
        <p:spPr>
          <a:xfrm>
            <a:off x="683568" y="4869160"/>
            <a:ext cx="216024" cy="216024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076456" y="2208232"/>
            <a:ext cx="3600000" cy="438912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Оставаться в поле зрения шаперона с момента уведомления до момента прибытия в пункт допинг-контроля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Предоставить документ,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удостоверяющий личность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Немедленно явиться на пункт допинг-контроля и выполнять все требования, связанные с процедурой допинг-контроля, если нет  необходимости в отсрочке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Соблюдать все необходимые требования (спортсмен не должен принимать душ и ходить в туалет до завершения процедуры допинг-контроля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4788024" y="2276872"/>
            <a:ext cx="216024" cy="216024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Ромб 20"/>
          <p:cNvSpPr/>
          <p:nvPr/>
        </p:nvSpPr>
        <p:spPr>
          <a:xfrm>
            <a:off x="4788024" y="3356992"/>
            <a:ext cx="216024" cy="216024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Ромб 21"/>
          <p:cNvSpPr/>
          <p:nvPr/>
        </p:nvSpPr>
        <p:spPr>
          <a:xfrm>
            <a:off x="4788024" y="3861048"/>
            <a:ext cx="216024" cy="216024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Ромб 22"/>
          <p:cNvSpPr/>
          <p:nvPr/>
        </p:nvSpPr>
        <p:spPr>
          <a:xfrm>
            <a:off x="4788024" y="5157192"/>
            <a:ext cx="216024" cy="216024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14814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обязан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одержимое 2"/>
          <p:cNvSpPr txBox="1">
            <a:spLocks/>
          </p:cNvSpPr>
          <p:nvPr/>
        </p:nvSpPr>
        <p:spPr>
          <a:xfrm>
            <a:off x="611560" y="1920200"/>
            <a:ext cx="8075240" cy="4389120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/>
          <a:p>
            <a:pPr marL="0" marR="4572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Окончания тренировочного процесса (после уведомления спортсмена в период тренировки);</a:t>
            </a:r>
          </a:p>
          <a:p>
            <a:pPr marL="0" marR="4572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Переодевания в более комфортную одежду;</a:t>
            </a:r>
          </a:p>
          <a:p>
            <a:pPr marL="0" marR="4572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Забрать документ, удостоверяющий личность;</a:t>
            </a:r>
          </a:p>
          <a:p>
            <a:pPr marL="0" marR="4572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Присутствие на награждении победителей соревнований;</a:t>
            </a:r>
          </a:p>
          <a:p>
            <a:pPr marL="0" marR="4572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Участие в пресс-конференции после соревнований;</a:t>
            </a:r>
          </a:p>
          <a:p>
            <a:pPr marL="0" marR="4572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Участие в дальнейших стартах.</a:t>
            </a:r>
          </a:p>
          <a:p>
            <a:pPr marL="0" marR="45720" lvl="0" indent="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467544" y="620688"/>
            <a:ext cx="8229600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Необходимость отсрочки немедленной явки спортсмена на пункт допинг-контроля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5" name="Ромб 44"/>
          <p:cNvSpPr/>
          <p:nvPr/>
        </p:nvSpPr>
        <p:spPr>
          <a:xfrm>
            <a:off x="611560" y="2136224"/>
            <a:ext cx="216024" cy="216024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Ромб 45"/>
          <p:cNvSpPr/>
          <p:nvPr/>
        </p:nvSpPr>
        <p:spPr>
          <a:xfrm>
            <a:off x="611560" y="3072328"/>
            <a:ext cx="216024" cy="216024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Ромб 46"/>
          <p:cNvSpPr/>
          <p:nvPr/>
        </p:nvSpPr>
        <p:spPr>
          <a:xfrm>
            <a:off x="611560" y="3648392"/>
            <a:ext cx="216024" cy="216024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Ромб 47"/>
          <p:cNvSpPr/>
          <p:nvPr/>
        </p:nvSpPr>
        <p:spPr>
          <a:xfrm>
            <a:off x="611560" y="4152448"/>
            <a:ext cx="216024" cy="216024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Ромб 48"/>
          <p:cNvSpPr/>
          <p:nvPr/>
        </p:nvSpPr>
        <p:spPr>
          <a:xfrm>
            <a:off x="611560" y="4728512"/>
            <a:ext cx="216024" cy="216024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Ромб 49"/>
          <p:cNvSpPr/>
          <p:nvPr/>
        </p:nvSpPr>
        <p:spPr>
          <a:xfrm>
            <a:off x="611560" y="5232568"/>
            <a:ext cx="216024" cy="216024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7"/>
          <p:cNvSpPr>
            <a:spLocks noChangeArrowheads="1"/>
          </p:cNvSpPr>
          <p:nvPr/>
        </p:nvSpPr>
        <p:spPr bwMode="gray">
          <a:xfrm>
            <a:off x="5652120" y="188640"/>
            <a:ext cx="3096344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6001"/>
                </a:schemeClr>
              </a:gs>
              <a:gs pos="100000">
                <a:schemeClr val="accent1">
                  <a:gamma/>
                  <a:tint val="43922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gray">
          <a:xfrm>
            <a:off x="179512" y="188640"/>
            <a:ext cx="2952328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6001"/>
                </a:schemeClr>
              </a:gs>
              <a:gs pos="100000">
                <a:schemeClr val="accent1">
                  <a:gamma/>
                  <a:tint val="43922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47864" y="476672"/>
            <a:ext cx="2232248" cy="10801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ВАДА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10.11.1999 Лозанна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88640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Play True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34397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Играй честно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988840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Западная Европа (11)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501008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Восточная Европа (5)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5229200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США (2)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1916832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Канада (2)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0112" y="3429000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Турция (2)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01208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Казахстан (1)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978843">
            <a:off x="2893577" y="1325655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2048337">
            <a:off x="3215904" y="2113034"/>
            <a:ext cx="371569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1412711">
            <a:off x="3288778" y="2201825"/>
            <a:ext cx="360040" cy="3384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rot="18880387">
            <a:off x="5545867" y="1269034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rot="19906690">
            <a:off x="5178463" y="2135111"/>
            <a:ext cx="371569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20340149">
            <a:off x="5166404" y="2229010"/>
            <a:ext cx="360040" cy="3384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4283968" y="2420888"/>
            <a:ext cx="288032" cy="3600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5949280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Россия (-)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64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Крейг Риди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90110"/>
            <a:ext cx="7380312" cy="553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008" y="836712"/>
            <a:ext cx="7382400" cy="55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836712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www.rusada.ru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rusada@rusada.ru</a:t>
            </a:r>
            <a:endParaRPr lang="ru-RU" sz="2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тел.: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+7 (495) 788 40 60 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Горячая линия: +7 (965) 327-16-78 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ПРОВЕРИТЬ ПРЕПАРАТ: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list.rusada.ru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ОБУЧЕНИЕ: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rusada.triagonal.net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05536" cy="64807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Финансирование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854696" cy="1440160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Международный олимпийский комитет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Правительства стран мира</a:t>
            </a:r>
          </a:p>
          <a:p>
            <a:pPr algn="l">
              <a:lnSpc>
                <a:spcPct val="150000"/>
              </a:lnSpc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gray">
          <a:xfrm>
            <a:off x="1187624" y="3068960"/>
            <a:ext cx="7344816" cy="1127894"/>
          </a:xfrm>
          <a:custGeom>
            <a:avLst/>
            <a:gdLst/>
            <a:ahLst/>
            <a:cxnLst>
              <a:cxn ang="0">
                <a:pos x="0" y="761"/>
              </a:cxn>
              <a:cxn ang="0">
                <a:pos x="1543" y="312"/>
              </a:cxn>
              <a:cxn ang="0">
                <a:pos x="1543" y="579"/>
              </a:cxn>
              <a:cxn ang="0">
                <a:pos x="2764" y="246"/>
              </a:cxn>
              <a:cxn ang="0">
                <a:pos x="2757" y="485"/>
              </a:cxn>
              <a:cxn ang="0">
                <a:pos x="3815" y="228"/>
              </a:cxn>
              <a:cxn ang="0">
                <a:pos x="3815" y="0"/>
              </a:cxn>
              <a:cxn ang="0">
                <a:pos x="4247" y="306"/>
              </a:cxn>
              <a:cxn ang="0">
                <a:pos x="3851" y="744"/>
              </a:cxn>
              <a:cxn ang="0">
                <a:pos x="3845" y="504"/>
              </a:cxn>
              <a:cxn ang="0">
                <a:pos x="2501" y="870"/>
              </a:cxn>
              <a:cxn ang="0">
                <a:pos x="2501" y="606"/>
              </a:cxn>
              <a:cxn ang="0">
                <a:pos x="1277" y="930"/>
              </a:cxn>
              <a:cxn ang="0">
                <a:pos x="1277" y="654"/>
              </a:cxn>
              <a:cxn ang="0">
                <a:pos x="0" y="1028"/>
              </a:cxn>
              <a:cxn ang="0">
                <a:pos x="0" y="761"/>
              </a:cxn>
            </a:cxnLst>
            <a:rect l="0" t="0" r="r" b="b"/>
            <a:pathLst>
              <a:path w="4247" h="1028">
                <a:moveTo>
                  <a:pt x="0" y="761"/>
                </a:moveTo>
                <a:lnTo>
                  <a:pt x="1543" y="312"/>
                </a:lnTo>
                <a:lnTo>
                  <a:pt x="1543" y="579"/>
                </a:lnTo>
                <a:lnTo>
                  <a:pt x="2764" y="246"/>
                </a:lnTo>
                <a:lnTo>
                  <a:pt x="2757" y="485"/>
                </a:lnTo>
                <a:lnTo>
                  <a:pt x="3815" y="228"/>
                </a:lnTo>
                <a:lnTo>
                  <a:pt x="3815" y="0"/>
                </a:lnTo>
                <a:lnTo>
                  <a:pt x="4247" y="306"/>
                </a:lnTo>
                <a:lnTo>
                  <a:pt x="3851" y="744"/>
                </a:lnTo>
                <a:lnTo>
                  <a:pt x="3845" y="504"/>
                </a:lnTo>
                <a:lnTo>
                  <a:pt x="2501" y="870"/>
                </a:lnTo>
                <a:lnTo>
                  <a:pt x="2501" y="606"/>
                </a:lnTo>
                <a:lnTo>
                  <a:pt x="1277" y="930"/>
                </a:lnTo>
                <a:lnTo>
                  <a:pt x="1277" y="654"/>
                </a:lnTo>
                <a:lnTo>
                  <a:pt x="0" y="1028"/>
                </a:lnTo>
                <a:lnTo>
                  <a:pt x="0" y="761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4797152"/>
            <a:ext cx="1008112" cy="648072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600" noProof="0" dirty="0" smtClean="0">
                <a:solidFill>
                  <a:schemeClr val="accent1">
                    <a:lumMod val="50000"/>
                  </a:schemeClr>
                </a:solidFill>
              </a:rPr>
              <a:t>28 834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67744" y="4509120"/>
            <a:ext cx="1008112" cy="648072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600" noProof="0" dirty="0" smtClean="0">
                <a:solidFill>
                  <a:schemeClr val="accent1">
                    <a:lumMod val="50000"/>
                  </a:schemeClr>
                </a:solidFill>
              </a:rPr>
              <a:t>28</a:t>
            </a:r>
            <a:r>
              <a:rPr lang="en-US" sz="2600" noProof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noProof="0" dirty="0" smtClean="0">
                <a:solidFill>
                  <a:schemeClr val="accent1">
                    <a:lumMod val="50000"/>
                  </a:schemeClr>
                </a:solidFill>
              </a:rPr>
              <a:t>929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91880" y="4221088"/>
            <a:ext cx="1008112" cy="648072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600" noProof="0" dirty="0" smtClean="0">
                <a:solidFill>
                  <a:schemeClr val="accent1">
                    <a:lumMod val="50000"/>
                  </a:schemeClr>
                </a:solidFill>
              </a:rPr>
              <a:t>29</a:t>
            </a:r>
            <a:r>
              <a:rPr lang="en-US" sz="2600" noProof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noProof="0" dirty="0" smtClean="0">
                <a:solidFill>
                  <a:schemeClr val="accent1">
                    <a:lumMod val="50000"/>
                  </a:schemeClr>
                </a:solidFill>
              </a:rPr>
              <a:t>549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88024" y="4005064"/>
            <a:ext cx="1080120" cy="648072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600" noProof="0" dirty="0" smtClean="0">
                <a:solidFill>
                  <a:schemeClr val="accent1">
                    <a:lumMod val="50000"/>
                  </a:schemeClr>
                </a:solidFill>
              </a:rPr>
              <a:t>29</a:t>
            </a:r>
            <a:r>
              <a:rPr lang="en-US" sz="2600" noProof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noProof="0" dirty="0" smtClean="0">
                <a:solidFill>
                  <a:schemeClr val="accent1">
                    <a:lumMod val="50000"/>
                  </a:schemeClr>
                </a:solidFill>
              </a:rPr>
              <a:t>849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084168" y="3717032"/>
            <a:ext cx="2160240" cy="648072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600" noProof="0" dirty="0" smtClean="0">
                <a:solidFill>
                  <a:schemeClr val="accent1">
                    <a:lumMod val="50000"/>
                  </a:schemeClr>
                </a:solidFill>
              </a:rPr>
              <a:t>31</a:t>
            </a:r>
            <a:r>
              <a:rPr lang="en-US" sz="2600" noProof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noProof="0" dirty="0" smtClean="0">
                <a:solidFill>
                  <a:schemeClr val="accent1">
                    <a:lumMod val="50000"/>
                  </a:schemeClr>
                </a:solidFill>
              </a:rPr>
              <a:t>329 </a:t>
            </a:r>
            <a:r>
              <a:rPr lang="ru-RU" sz="2600" noProof="0" dirty="0" err="1" smtClean="0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ru-RU" sz="2600" noProof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noProof="0" dirty="0" smtClean="0">
                <a:solidFill>
                  <a:schemeClr val="accent1">
                    <a:lumMod val="50000"/>
                  </a:schemeClr>
                </a:solidFill>
              </a:rPr>
              <a:t>$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 rot="20917522">
            <a:off x="971600" y="3738072"/>
            <a:ext cx="1008112" cy="648072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600" noProof="0" dirty="0" smtClean="0"/>
              <a:t>2013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 rot="20917522">
            <a:off x="3401872" y="3479968"/>
            <a:ext cx="1008112" cy="648072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600" noProof="0" dirty="0" smtClean="0"/>
              <a:t>2015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 rot="20917522">
            <a:off x="5418096" y="3017992"/>
            <a:ext cx="1008112" cy="648072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600" noProof="0" dirty="0" smtClean="0"/>
              <a:t>2017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05536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ВАДА (Монреаль, Канада)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.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РЕГИОНАЛЬНЫЕ (МИРОВЫЕ )ОТДЕЛЕНИЯ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107504" y="1628800"/>
            <a:ext cx="1787367" cy="1794510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98884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АЗИЯ: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Токио, Япония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gray">
          <a:xfrm>
            <a:off x="1848529" y="2138546"/>
            <a:ext cx="1787367" cy="1794510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23728" y="257767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АФРИКА: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Кейптаун, ЮАР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gray">
          <a:xfrm>
            <a:off x="3635896" y="1772816"/>
            <a:ext cx="1787367" cy="1794510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gray">
          <a:xfrm>
            <a:off x="5436096" y="2138546"/>
            <a:ext cx="1787367" cy="1794510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208465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СЕВЕРНАЯ АМЕРИКА: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Монреаль, Канада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Oval 1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23528" y="4825665"/>
            <a:ext cx="8424936" cy="1843695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Поддержание связи с заинтересованными сторонами в соответствующих регионах;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Активное содействие ВАДА;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Аккредитация НАДО;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104" y="242088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ЮЖНАЯ АМЕРИКА: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Монтевидео, Уругвай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67544" y="4005064"/>
            <a:ext cx="7992888" cy="648072"/>
          </a:xfrm>
          <a:prstGeom prst="downArrow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gray">
          <a:xfrm>
            <a:off x="7164288" y="1634490"/>
            <a:ext cx="1787367" cy="1794510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308304" y="2237383"/>
            <a:ext cx="1584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ШВЕЙЦАРИЯ: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Лозанна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"/>
          <p:cNvSpPr>
            <a:spLocks noChangeArrowheads="1"/>
          </p:cNvSpPr>
          <p:nvPr/>
        </p:nvSpPr>
        <p:spPr bwMode="gray">
          <a:xfrm>
            <a:off x="7092280" y="4437112"/>
            <a:ext cx="1943521" cy="1844824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205536" cy="86409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ВАДА</a:t>
            </a:r>
            <a:b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altLang="en-US" sz="1800" b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charset="0"/>
              </a:rPr>
              <a:t> </a:t>
            </a:r>
            <a:r>
              <a:rPr lang="ru-RU" alt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Arial" charset="0"/>
              </a:rPr>
              <a:t>РЕГЛАМЕНТИРУЮЩИЕ ДОКУМЕНТЫ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Arc 4"/>
          <p:cNvSpPr>
            <a:spLocks/>
          </p:cNvSpPr>
          <p:nvPr/>
        </p:nvSpPr>
        <p:spPr bwMode="gray">
          <a:xfrm rot="5400000" flipH="1" flipV="1">
            <a:off x="4043251" y="3237669"/>
            <a:ext cx="2376264" cy="1318766"/>
          </a:xfrm>
          <a:custGeom>
            <a:avLst/>
            <a:gdLst>
              <a:gd name="G0" fmla="+- 21592 0 0"/>
              <a:gd name="G1" fmla="+- 21600 0 0"/>
              <a:gd name="G2" fmla="+- 21600 0 0"/>
              <a:gd name="T0" fmla="*/ 0 w 43192"/>
              <a:gd name="T1" fmla="*/ 21001 h 21809"/>
              <a:gd name="T2" fmla="*/ 43191 w 43192"/>
              <a:gd name="T3" fmla="*/ 21809 h 21809"/>
              <a:gd name="T4" fmla="*/ 21592 w 43192"/>
              <a:gd name="T5" fmla="*/ 21600 h 2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2" h="21809" fill="none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</a:path>
              <a:path w="43192" h="21809" stroke="0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  <a:lnTo>
                  <a:pt x="21592" y="216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" name="Arc 5"/>
          <p:cNvSpPr>
            <a:spLocks/>
          </p:cNvSpPr>
          <p:nvPr/>
        </p:nvSpPr>
        <p:spPr bwMode="ltGray">
          <a:xfrm rot="16490432" flipH="1" flipV="1">
            <a:off x="5234793" y="3292483"/>
            <a:ext cx="2346027" cy="128345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7 w 43180"/>
              <a:gd name="T1" fmla="*/ 23297 h 23297"/>
              <a:gd name="T2" fmla="*/ 43180 w 43180"/>
              <a:gd name="T3" fmla="*/ 20669 h 23297"/>
              <a:gd name="T4" fmla="*/ 21600 w 43180"/>
              <a:gd name="T5" fmla="*/ 21600 h 2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0" h="23297" fill="none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</a:path>
              <a:path w="43180" h="23297" stroke="0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folHlink">
              <a:alpha val="9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gray">
          <a:xfrm>
            <a:off x="4716016" y="5517232"/>
            <a:ext cx="1830511" cy="8684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6001"/>
                </a:schemeClr>
              </a:gs>
              <a:gs pos="100000">
                <a:schemeClr val="accent1">
                  <a:gamma/>
                  <a:tint val="43922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gray">
          <a:xfrm>
            <a:off x="2699792" y="4941168"/>
            <a:ext cx="1834356" cy="9072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6001"/>
                </a:schemeClr>
              </a:gs>
              <a:gs pos="100000">
                <a:schemeClr val="accent1">
                  <a:gamma/>
                  <a:tint val="43922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AutoShape 36"/>
          <p:cNvSpPr>
            <a:spLocks noChangeArrowheads="1"/>
          </p:cNvSpPr>
          <p:nvPr/>
        </p:nvSpPr>
        <p:spPr bwMode="gray">
          <a:xfrm>
            <a:off x="2339752" y="3717032"/>
            <a:ext cx="1843187" cy="90147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6001"/>
                </a:schemeClr>
              </a:gs>
              <a:gs pos="100000">
                <a:schemeClr val="accent1">
                  <a:gamma/>
                  <a:tint val="43922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gray">
          <a:xfrm>
            <a:off x="2483768" y="2348880"/>
            <a:ext cx="1944216" cy="84730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6001"/>
                </a:schemeClr>
              </a:gs>
              <a:gs pos="100000">
                <a:schemeClr val="accent1">
                  <a:gamma/>
                  <a:tint val="43922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Международный  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стандарт защиты 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личной жизни 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и конфиденциальной 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информации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4376738" y="3122613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rot="2103433" flipV="1">
            <a:off x="4252913" y="4016375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V="1">
            <a:off x="4448175" y="4814888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rot="18903867" flipV="1">
            <a:off x="5175250" y="5168900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004048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НПА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88024" y="551723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Международный  стандарт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тестирования и расследований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43808" y="501317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Международный  стандарт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лабораторий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38610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Международный  стандарт ТИ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AutoShape 29"/>
          <p:cNvSpPr>
            <a:spLocks noChangeArrowheads="1"/>
          </p:cNvSpPr>
          <p:nvPr/>
        </p:nvSpPr>
        <p:spPr bwMode="gray">
          <a:xfrm flipH="1">
            <a:off x="6804248" y="1700808"/>
            <a:ext cx="1872208" cy="10384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70000"/>
                </a:schemeClr>
              </a:gs>
              <a:gs pos="100000">
                <a:schemeClr val="folHlink">
                  <a:gamma/>
                  <a:shade val="81961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lvl="0" indent="-457200" algn="ctr">
              <a:spcBef>
                <a:spcPct val="20000"/>
              </a:spcBef>
              <a:defRPr/>
            </a:pPr>
            <a:r>
              <a:rPr lang="ru-RU" altLang="en-US" sz="12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Антидопинговые </a:t>
            </a:r>
            <a:endParaRPr lang="ru-RU" altLang="en-US" sz="1200" dirty="0" smtClean="0">
              <a:solidFill>
                <a:schemeClr val="accent1">
                  <a:lumMod val="50000"/>
                </a:schemeClr>
              </a:solidFill>
              <a:ea typeface="Calibri" pitchFamily="34" charset="0"/>
              <a:cs typeface="Calibri" pitchFamily="34" charset="0"/>
            </a:endParaRPr>
          </a:p>
          <a:p>
            <a:pPr marL="457200" lvl="0" indent="-457200" algn="ctr">
              <a:spcBef>
                <a:spcPct val="20000"/>
              </a:spcBef>
              <a:defRPr/>
            </a:pPr>
            <a:r>
              <a:rPr lang="ru-RU" altLang="en-US" sz="12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правила </a:t>
            </a:r>
          </a:p>
          <a:p>
            <a:pPr marL="457200" lvl="0" indent="-457200" algn="ctr">
              <a:spcBef>
                <a:spcPct val="20000"/>
              </a:spcBef>
              <a:defRPr/>
            </a:pPr>
            <a:r>
              <a:rPr lang="ru-RU" altLang="en-US" sz="12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международных </a:t>
            </a:r>
          </a:p>
          <a:p>
            <a:pPr marL="457200" lvl="0" indent="-457200" algn="ctr">
              <a:spcBef>
                <a:spcPct val="20000"/>
              </a:spcBef>
              <a:defRPr/>
            </a:pPr>
            <a:r>
              <a:rPr lang="ru-RU" altLang="en-US" sz="12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федераций</a:t>
            </a:r>
            <a:endParaRPr lang="ru-RU" altLang="en-US" sz="1200" dirty="0">
              <a:solidFill>
                <a:schemeClr val="accent1">
                  <a:lumMod val="50000"/>
                </a:schemeClr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39" name="AutoShape 48"/>
          <p:cNvSpPr>
            <a:spLocks noChangeArrowheads="1"/>
          </p:cNvSpPr>
          <p:nvPr/>
        </p:nvSpPr>
        <p:spPr bwMode="gray">
          <a:xfrm flipH="1">
            <a:off x="7236296" y="3068961"/>
            <a:ext cx="1800200" cy="108012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70000"/>
                </a:schemeClr>
              </a:gs>
              <a:gs pos="100000">
                <a:schemeClr val="folHlink">
                  <a:gamma/>
                  <a:shade val="84706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en-US" sz="12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Антидопинговые</a:t>
            </a:r>
          </a:p>
          <a:p>
            <a:pPr algn="ctr"/>
            <a:r>
              <a:rPr lang="ru-RU" altLang="en-US" sz="12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en-US" sz="12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правила </a:t>
            </a:r>
            <a:endParaRPr lang="ru-RU" altLang="en-US" sz="1200" dirty="0" smtClean="0">
              <a:solidFill>
                <a:schemeClr val="accent1">
                  <a:lumMod val="50000"/>
                </a:schemeClr>
              </a:solidFill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ru-RU" altLang="en-US" sz="12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национальных </a:t>
            </a:r>
          </a:p>
          <a:p>
            <a:pPr algn="ctr"/>
            <a:r>
              <a:rPr lang="ru-RU" altLang="en-US" sz="12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антидопинговых </a:t>
            </a:r>
          </a:p>
          <a:p>
            <a:pPr algn="ctr"/>
            <a:r>
              <a:rPr lang="ru-RU" altLang="en-US" sz="12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организаций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rot="120645" flipH="1">
            <a:off x="6519482" y="2641198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rot="2147097" flipH="1">
            <a:off x="6980436" y="3195857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308304" y="4748951"/>
            <a:ext cx="15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12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Общероссийские антидопинговые правила, утверждаемые Приказом </a:t>
            </a:r>
            <a:r>
              <a:rPr lang="ru-RU" altLang="en-US" sz="12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Минспорта РФ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6136" y="37890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Спортсменам</a:t>
            </a:r>
            <a:endParaRPr lang="ru-RU" sz="1400" dirty="0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gray">
          <a:xfrm>
            <a:off x="8028384" y="4293096"/>
            <a:ext cx="287337" cy="260648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9" name="Oval 4"/>
          <p:cNvSpPr>
            <a:spLocks noChangeArrowheads="1"/>
          </p:cNvSpPr>
          <p:nvPr/>
        </p:nvSpPr>
        <p:spPr bwMode="gray">
          <a:xfrm>
            <a:off x="8172400" y="4221088"/>
            <a:ext cx="143321" cy="116632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gray">
          <a:xfrm flipV="1">
            <a:off x="8244408" y="4149080"/>
            <a:ext cx="72008" cy="90342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5" name="Рисунок 44" descr="Кодекс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39308"/>
            <a:ext cx="1584176" cy="2293223"/>
          </a:xfrm>
          <a:prstGeom prst="rect">
            <a:avLst/>
          </a:prstGeom>
          <a:ln>
            <a:solidFill>
              <a:schemeClr val="tx1">
                <a:alpha val="56000"/>
              </a:schemeClr>
            </a:solidFill>
          </a:ln>
        </p:spPr>
      </p:pic>
      <p:sp>
        <p:nvSpPr>
          <p:cNvPr id="46" name="Oval 4"/>
          <p:cNvSpPr>
            <a:spLocks noChangeArrowheads="1"/>
          </p:cNvSpPr>
          <p:nvPr/>
        </p:nvSpPr>
        <p:spPr bwMode="gray">
          <a:xfrm>
            <a:off x="251520" y="4392488"/>
            <a:ext cx="1943521" cy="1844824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gray">
          <a:xfrm>
            <a:off x="972295" y="4248472"/>
            <a:ext cx="287337" cy="260648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gray">
          <a:xfrm>
            <a:off x="971600" y="4176464"/>
            <a:ext cx="143321" cy="116632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gray">
          <a:xfrm flipV="1">
            <a:off x="971600" y="4130746"/>
            <a:ext cx="72008" cy="90342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611560" y="481979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2021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548680"/>
            <a:ext cx="8208912" cy="5077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МЕЖДУНАРОДНЫЙ СТАНДАРТ ПО ТЕРАПЕВИЧЕСКОМУ ИСПОЛЬЗОВАНИЮ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8676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Запрос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терапевтическое использование запрещенных средств или методов;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Подробную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выписку из медицинской карты или истории болезни спортсмена;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Данные лабораторных и инструментальных методов обследования, подтверждающие необходимость применения запрещенных средств или методов (например: рентгенограммы, кардиограммы, результаты анализов крови, мочи, данные спирометрии, бронхо-провокационного теста и др.).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РУСАДА направить по факсу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(495) 788-40-60 или почтой (119034 Москва, Смоленский бульвар, д. 4)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9792" y="6926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Ретроактивное ТИ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700808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при оказании неотложной медицинской помощи или лечения острого состояния;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при отсутствии в силу исключительных обстоятельств у спортсмена достаточного времени или возможности для того, чтобы подать запрос, а у Комитета по ТИ для того, чтобы рассмотреть запрос до сдачи пробы;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4077072"/>
          <a:ext cx="3888432" cy="25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788024" y="4077072"/>
          <a:ext cx="3888432" cy="25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9832" y="6926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Одобренные ТИ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1700808"/>
          <a:ext cx="7296472" cy="38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632012"/>
                <a:gridCol w="1824118"/>
                <a:gridCol w="1824118"/>
              </a:tblGrid>
              <a:tr h="47902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Одобрено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Одобрения</a:t>
                      </a:r>
                      <a:endParaRPr lang="ru-RU" dirty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ru-RU" dirty="0" smtClean="0"/>
                        <a:t>США (2015)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61,5</a:t>
                      </a:r>
                      <a:endParaRPr lang="ru-RU" dirty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Австралия (2015)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63,5</a:t>
                      </a:r>
                      <a:endParaRPr lang="ru-RU" dirty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 (2015)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 (2015)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 </a:t>
                      </a:r>
                      <a:r>
                        <a:rPr lang="ru-RU" u="sng" dirty="0" smtClean="0"/>
                        <a:t>(2015)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46,3</a:t>
                      </a:r>
                      <a:endParaRPr lang="ru-RU" dirty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 </a:t>
                      </a:r>
                      <a:r>
                        <a:rPr lang="ru-RU" u="sng" dirty="0" smtClean="0"/>
                        <a:t>(2016)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19,2</a:t>
                      </a:r>
                      <a:endParaRPr lang="ru-RU" dirty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 </a:t>
                      </a:r>
                      <a:r>
                        <a:rPr lang="ru-RU" u="sng" dirty="0" smtClean="0"/>
                        <a:t>(2017)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 (+20)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1497</TotalTime>
  <Words>1540</Words>
  <Application>Microsoft Office PowerPoint</Application>
  <PresentationFormat>Экран (4:3)</PresentationFormat>
  <Paragraphs>335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Противодействие применению допинга  в спорте</vt:lpstr>
      <vt:lpstr>Слайд 2</vt:lpstr>
      <vt:lpstr>Слайд 3</vt:lpstr>
      <vt:lpstr>Финансирование</vt:lpstr>
      <vt:lpstr>ВАДА (Монреаль, Канада) . РЕГИОНАЛЬНЫЕ (МИРОВЫЕ )ОТДЕЛЕНИЯ</vt:lpstr>
      <vt:lpstr>ВАДА  РЕГЛАМЕНТИРУЮЩИЕ ДОКУМЕНТЫ</vt:lpstr>
      <vt:lpstr>Слайд 7</vt:lpstr>
      <vt:lpstr>Слайд 8</vt:lpstr>
      <vt:lpstr>Слайд 9</vt:lpstr>
      <vt:lpstr>Слайд 10</vt:lpstr>
      <vt:lpstr>Слайд 11</vt:lpstr>
      <vt:lpstr>Слайд 12</vt:lpstr>
      <vt:lpstr>Допинг – нарушение одного или нескольких антидопинговых правил</vt:lpstr>
      <vt:lpstr>Критерии включения субстанций и методов в запрещенный список</vt:lpstr>
      <vt:lpstr>Допинг – нарушение одного или нескольких антидопинговых правил</vt:lpstr>
      <vt:lpstr>Слайд 16</vt:lpstr>
      <vt:lpstr>Слайд 17</vt:lpstr>
      <vt:lpstr>Субстанции и методы запрещенного списка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LubimovaAS</dc:creator>
  <cp:lastModifiedBy>LubimovaAS</cp:lastModifiedBy>
  <cp:revision>143</cp:revision>
  <dcterms:created xsi:type="dcterms:W3CDTF">2018-10-04T04:41:28Z</dcterms:created>
  <dcterms:modified xsi:type="dcterms:W3CDTF">2018-12-13T08:02:45Z</dcterms:modified>
</cp:coreProperties>
</file>