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Arial"/>
              </a:rPr>
              <a:t>Допинг в спорте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620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0" dirty="0"/>
              <a:t>Эфедрин</a:t>
            </a:r>
            <a:r>
              <a:rPr lang="ru-RU" b="0" dirty="0"/>
              <a:t/>
            </a:r>
            <a:br>
              <a:rPr lang="ru-RU" b="0" dirty="0"/>
            </a:br>
            <a:r>
              <a:rPr lang="ru-RU" b="0" dirty="0"/>
              <a:t>•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32488"/>
          </a:xfrm>
        </p:spPr>
        <p:txBody>
          <a:bodyPr/>
          <a:lstStyle/>
          <a:p>
            <a:pPr marL="137160" indent="0">
              <a:buNone/>
            </a:pPr>
            <a:r>
              <a:rPr lang="ru-RU" dirty="0" smtClean="0"/>
              <a:t> </a:t>
            </a:r>
            <a:r>
              <a:rPr lang="ru-RU" dirty="0"/>
              <a:t>Применяется в медицине в </a:t>
            </a:r>
            <a:r>
              <a:rPr lang="ru-RU" dirty="0" smtClean="0"/>
              <a:t>составе противоастматических лекарств (расширяет </a:t>
            </a:r>
            <a:r>
              <a:rPr lang="ru-RU" dirty="0"/>
              <a:t>бронхи), также входит </a:t>
            </a:r>
            <a:r>
              <a:rPr lang="ru-RU" dirty="0" smtClean="0"/>
              <a:t>в различные </a:t>
            </a:r>
            <a:r>
              <a:rPr lang="ru-RU" dirty="0"/>
              <a:t>носовые капли. В </a:t>
            </a:r>
            <a:r>
              <a:rPr lang="ru-RU" dirty="0" smtClean="0"/>
              <a:t>основном является </a:t>
            </a:r>
            <a:r>
              <a:rPr lang="ru-RU" dirty="0"/>
              <a:t>предстартовым допингом</a:t>
            </a:r>
          </a:p>
          <a:p>
            <a:pPr marL="137160" indent="0">
              <a:buNone/>
            </a:pPr>
            <a:r>
              <a:rPr lang="ru-RU" dirty="0"/>
              <a:t>короткого действия. </a:t>
            </a:r>
            <a:r>
              <a:rPr lang="ru-RU" dirty="0" smtClean="0"/>
              <a:t>Астматикам разрешено </a:t>
            </a:r>
            <a:r>
              <a:rPr lang="ru-RU" dirty="0"/>
              <a:t>употреблять препараты </a:t>
            </a:r>
            <a:r>
              <a:rPr lang="ru-RU" dirty="0" smtClean="0"/>
              <a:t>на основе </a:t>
            </a:r>
            <a:r>
              <a:rPr lang="ru-RU" dirty="0"/>
              <a:t>эфедрина.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965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Анаболические стероиды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dirty="0" smtClean="0"/>
              <a:t>Синтетические </a:t>
            </a:r>
            <a:r>
              <a:rPr lang="ru-RU" dirty="0"/>
              <a:t>(искусственные)</a:t>
            </a:r>
          </a:p>
          <a:p>
            <a:pPr marL="137160" indent="0">
              <a:buNone/>
            </a:pPr>
            <a:r>
              <a:rPr lang="ru-RU" dirty="0"/>
              <a:t>производные мужского полового</a:t>
            </a:r>
          </a:p>
          <a:p>
            <a:pPr marL="137160" indent="0">
              <a:buNone/>
            </a:pPr>
            <a:r>
              <a:rPr lang="ru-RU" dirty="0"/>
              <a:t>гормона - тестостерона. Тестостерон</a:t>
            </a:r>
          </a:p>
          <a:p>
            <a:pPr marL="137160" indent="0">
              <a:buNone/>
            </a:pPr>
            <a:r>
              <a:rPr lang="ru-RU" dirty="0"/>
              <a:t>является стимулятором белкового</a:t>
            </a:r>
          </a:p>
          <a:p>
            <a:pPr marL="137160" indent="0">
              <a:buNone/>
            </a:pPr>
            <a:r>
              <a:rPr lang="ru-RU" dirty="0"/>
              <a:t>обмена, что приводит к увеличению</a:t>
            </a:r>
          </a:p>
          <a:p>
            <a:pPr marL="137160" indent="0">
              <a:buNone/>
            </a:pPr>
            <a:r>
              <a:rPr lang="ru-RU" dirty="0"/>
              <a:t>мышечной массы и соответственно</a:t>
            </a:r>
          </a:p>
          <a:p>
            <a:pPr marL="137160" indent="0">
              <a:buNone/>
            </a:pPr>
            <a:r>
              <a:rPr lang="ru-RU" dirty="0"/>
              <a:t>физической силы. В медицине</a:t>
            </a:r>
          </a:p>
          <a:p>
            <a:pPr marL="137160" indent="0">
              <a:buNone/>
            </a:pPr>
            <a:r>
              <a:rPr lang="ru-RU" dirty="0"/>
              <a:t>анаболики применяются для</a:t>
            </a:r>
          </a:p>
          <a:p>
            <a:pPr marL="137160" indent="0">
              <a:buNone/>
            </a:pPr>
            <a:r>
              <a:rPr lang="ru-RU" dirty="0"/>
              <a:t>ослабленных больных, после тяжелых</a:t>
            </a:r>
          </a:p>
          <a:p>
            <a:pPr marL="137160" indent="0">
              <a:buNone/>
            </a:pPr>
            <a:r>
              <a:rPr lang="ru-RU" dirty="0"/>
              <a:t>операций и травм.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68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err="1"/>
              <a:t>Актопротекторы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 </a:t>
            </a:r>
            <a:r>
              <a:rPr lang="ru-RU" dirty="0"/>
              <a:t>Препараты разных групп, повышающие</a:t>
            </a:r>
          </a:p>
          <a:p>
            <a:pPr marL="137160" indent="0">
              <a:buNone/>
            </a:pPr>
            <a:r>
              <a:rPr lang="ru-RU" dirty="0"/>
              <a:t>различные защитные силы организма.</a:t>
            </a:r>
          </a:p>
          <a:p>
            <a:pPr marL="137160" indent="0">
              <a:buNone/>
            </a:pPr>
            <a:r>
              <a:rPr lang="ru-RU" dirty="0"/>
              <a:t>Дыхательные аналептики (кордиамин,</a:t>
            </a:r>
          </a:p>
          <a:p>
            <a:pPr marL="137160" indent="0">
              <a:buNone/>
            </a:pPr>
            <a:r>
              <a:rPr lang="ru-RU" dirty="0" err="1"/>
              <a:t>сиднокарб</a:t>
            </a:r>
            <a:r>
              <a:rPr lang="ru-RU" dirty="0"/>
              <a:t>), кофеин. Отечественный</a:t>
            </a:r>
          </a:p>
          <a:p>
            <a:pPr marL="137160" indent="0">
              <a:buNone/>
            </a:pPr>
            <a:r>
              <a:rPr lang="ru-RU" dirty="0"/>
              <a:t>препарат – </a:t>
            </a:r>
            <a:r>
              <a:rPr lang="ru-RU" dirty="0" err="1"/>
              <a:t>бромантан</a:t>
            </a:r>
            <a:r>
              <a:rPr lang="ru-RU" dirty="0"/>
              <a:t>, повышающий</a:t>
            </a:r>
          </a:p>
          <a:p>
            <a:pPr marL="137160" indent="0">
              <a:buNone/>
            </a:pPr>
            <a:r>
              <a:rPr lang="ru-RU" dirty="0"/>
              <a:t>иммунитет в условиях жаркого климата.</a:t>
            </a:r>
          </a:p>
          <a:p>
            <a:pPr marL="137160" indent="0">
              <a:buNone/>
            </a:pPr>
            <a:r>
              <a:rPr lang="ru-RU" dirty="0"/>
              <a:t>Включен в список запрещенных за 15</a:t>
            </a:r>
          </a:p>
          <a:p>
            <a:pPr marL="137160" indent="0">
              <a:buNone/>
            </a:pPr>
            <a:r>
              <a:rPr lang="ru-RU" dirty="0" smtClean="0"/>
              <a:t>дней до Олимпиады в Атланте 1996</a:t>
            </a:r>
          </a:p>
          <a:p>
            <a:pPr marL="137160" indent="0">
              <a:buNone/>
            </a:pPr>
            <a:r>
              <a:rPr lang="ru-RU" dirty="0" smtClean="0"/>
              <a:t>года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889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Допинговые препараты 21 века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/>
              <a:t>В начале 21 века самыми громкие</a:t>
            </a:r>
          </a:p>
          <a:p>
            <a:pPr marL="137160" indent="0">
              <a:buNone/>
            </a:pPr>
            <a:r>
              <a:rPr lang="ru-RU" dirty="0"/>
              <a:t>допинговые скандалы (</a:t>
            </a:r>
            <a:r>
              <a:rPr lang="ru-RU" dirty="0" err="1"/>
              <a:t>Джиро</a:t>
            </a:r>
            <a:r>
              <a:rPr lang="ru-RU" dirty="0"/>
              <a:t> д Италия</a:t>
            </a:r>
          </a:p>
          <a:p>
            <a:pPr marL="137160" indent="0">
              <a:buNone/>
            </a:pPr>
            <a:r>
              <a:rPr lang="ru-RU" dirty="0"/>
              <a:t>и Тур де Франс 2001, </a:t>
            </a:r>
            <a:r>
              <a:rPr lang="ru-RU" dirty="0" smtClean="0"/>
              <a:t>Солт-Лейк-Сити 2002</a:t>
            </a:r>
            <a:r>
              <a:rPr lang="ru-RU" dirty="0"/>
              <a:t>) связаны с </a:t>
            </a:r>
            <a:r>
              <a:rPr lang="ru-RU" dirty="0" smtClean="0"/>
              <a:t>применением </a:t>
            </a:r>
            <a:r>
              <a:rPr lang="ru-RU" dirty="0" err="1" smtClean="0"/>
              <a:t>эритропоэтина</a:t>
            </a:r>
            <a:r>
              <a:rPr lang="ru-RU" dirty="0"/>
              <a:t>. </a:t>
            </a:r>
            <a:r>
              <a:rPr lang="ru-RU" dirty="0" smtClean="0"/>
              <a:t>Переносимость кислорода </a:t>
            </a:r>
            <a:r>
              <a:rPr lang="ru-RU" dirty="0"/>
              <a:t>кровью влияет на</a:t>
            </a:r>
          </a:p>
          <a:p>
            <a:pPr marL="137160" indent="0">
              <a:buNone/>
            </a:pPr>
            <a:r>
              <a:rPr lang="ru-RU" dirty="0"/>
              <a:t>увеличение эритроцитов и гемоглобина,</a:t>
            </a:r>
          </a:p>
          <a:p>
            <a:pPr marL="137160" indent="0">
              <a:buNone/>
            </a:pPr>
            <a:r>
              <a:rPr lang="ru-RU" dirty="0"/>
              <a:t>что делает спортсмена </a:t>
            </a:r>
            <a:r>
              <a:rPr lang="ru-RU" dirty="0" err="1" smtClean="0"/>
              <a:t>болеевыносливым</a:t>
            </a:r>
            <a:r>
              <a:rPr lang="ru-RU" dirty="0"/>
              <a:t>. </a:t>
            </a:r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По </a:t>
            </a:r>
            <a:r>
              <a:rPr lang="ru-RU" dirty="0"/>
              <a:t>сути </a:t>
            </a:r>
            <a:r>
              <a:rPr lang="ru-RU" dirty="0" err="1"/>
              <a:t>эритропоэтин</a:t>
            </a:r>
            <a:r>
              <a:rPr lang="ru-RU" dirty="0"/>
              <a:t> </a:t>
            </a:r>
            <a:r>
              <a:rPr lang="ru-RU" dirty="0" smtClean="0"/>
              <a:t>– гормон </a:t>
            </a:r>
            <a:r>
              <a:rPr lang="ru-RU" dirty="0"/>
              <a:t>выносливости.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5663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Кровяной допинг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err="1"/>
              <a:t>Эритроцитарная</a:t>
            </a:r>
            <a:r>
              <a:rPr lang="ru-RU" dirty="0"/>
              <a:t> масса – </a:t>
            </a:r>
            <a:r>
              <a:rPr lang="ru-RU" dirty="0" smtClean="0"/>
              <a:t>представляет</a:t>
            </a:r>
          </a:p>
          <a:p>
            <a:pPr marL="137160" indent="0">
              <a:buNone/>
            </a:pPr>
            <a:r>
              <a:rPr lang="ru-RU" dirty="0" smtClean="0"/>
              <a:t>из </a:t>
            </a:r>
            <a:r>
              <a:rPr lang="ru-RU" dirty="0"/>
              <a:t>себя концентрат эритроцитов,</a:t>
            </a:r>
          </a:p>
          <a:p>
            <a:pPr marL="137160" indent="0">
              <a:buNone/>
            </a:pPr>
            <a:r>
              <a:rPr lang="ru-RU" dirty="0"/>
              <a:t>отделенных от плазмы крови. Дает при</a:t>
            </a:r>
          </a:p>
          <a:p>
            <a:pPr marL="137160" indent="0">
              <a:buNone/>
            </a:pPr>
            <a:r>
              <a:rPr lang="ru-RU" dirty="0"/>
              <a:t>переливании намного </a:t>
            </a:r>
            <a:r>
              <a:rPr lang="ru-RU" dirty="0" smtClean="0"/>
              <a:t>меньше осложнений</a:t>
            </a:r>
            <a:r>
              <a:rPr lang="ru-RU" dirty="0"/>
              <a:t>, </a:t>
            </a:r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нежели </a:t>
            </a:r>
            <a:r>
              <a:rPr lang="ru-RU" dirty="0"/>
              <a:t>цельная кровь.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err="1" smtClean="0"/>
              <a:t>Эритроцитарная</a:t>
            </a:r>
            <a:r>
              <a:rPr lang="ru-RU" dirty="0" smtClean="0"/>
              <a:t> </a:t>
            </a:r>
            <a:r>
              <a:rPr lang="ru-RU" dirty="0"/>
              <a:t>взвесь, та же масса, но</a:t>
            </a:r>
          </a:p>
          <a:p>
            <a:pPr marL="137160" indent="0">
              <a:buNone/>
            </a:pPr>
            <a:r>
              <a:rPr lang="ru-RU" dirty="0"/>
              <a:t>взвешенная в суспензии. Обладает еще</a:t>
            </a:r>
          </a:p>
          <a:p>
            <a:pPr marL="137160" indent="0">
              <a:buNone/>
            </a:pPr>
            <a:r>
              <a:rPr lang="ru-RU" dirty="0"/>
              <a:t>меньшим числом побочных действий,</a:t>
            </a:r>
          </a:p>
          <a:p>
            <a:pPr marL="137160" indent="0">
              <a:buNone/>
            </a:pPr>
            <a:r>
              <a:rPr lang="ru-RU" dirty="0"/>
              <a:t>чем </a:t>
            </a:r>
            <a:r>
              <a:rPr lang="ru-RU" dirty="0" err="1"/>
              <a:t>эритроцитарная</a:t>
            </a:r>
            <a:r>
              <a:rPr lang="ru-RU" dirty="0"/>
              <a:t> масса.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472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Отмытые эритроциты.</a:t>
            </a:r>
            <a:br>
              <a:rPr lang="ru-RU" b="0" dirty="0"/>
            </a:br>
            <a:r>
              <a:rPr lang="ru-RU" b="0" dirty="0"/>
              <a:t>Замороженные эритроциты.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/>
              <a:t>О.Э. – это </a:t>
            </a:r>
            <a:r>
              <a:rPr lang="ru-RU" dirty="0" err="1"/>
              <a:t>эритроцитарная</a:t>
            </a:r>
            <a:r>
              <a:rPr lang="ru-RU" dirty="0"/>
              <a:t> масса, не просто</a:t>
            </a:r>
          </a:p>
          <a:p>
            <a:pPr marL="137160" indent="0">
              <a:buNone/>
            </a:pPr>
            <a:r>
              <a:rPr lang="ru-RU" dirty="0"/>
              <a:t>отделенная от плазмы, но и отмытая от ее</a:t>
            </a:r>
          </a:p>
          <a:p>
            <a:pPr marL="137160" indent="0">
              <a:buNone/>
            </a:pPr>
            <a:r>
              <a:rPr lang="ru-RU" dirty="0"/>
              <a:t>остатков физиологическим раствором.</a:t>
            </a:r>
          </a:p>
          <a:p>
            <a:pPr marL="137160" indent="0">
              <a:buNone/>
            </a:pPr>
            <a:r>
              <a:rPr lang="ru-RU" dirty="0"/>
              <a:t>Качество отмытых эритроцитов еще выше,</a:t>
            </a:r>
          </a:p>
          <a:p>
            <a:pPr marL="137160" indent="0">
              <a:buNone/>
            </a:pPr>
            <a:r>
              <a:rPr lang="ru-RU" dirty="0"/>
              <a:t>чем качество </a:t>
            </a:r>
            <a:r>
              <a:rPr lang="ru-RU" dirty="0" err="1"/>
              <a:t>эритроцитарной</a:t>
            </a:r>
            <a:r>
              <a:rPr lang="ru-RU" dirty="0"/>
              <a:t> взвеси.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З.Э. Замороженные и вновь размороженные</a:t>
            </a:r>
          </a:p>
          <a:p>
            <a:pPr marL="137160" indent="0">
              <a:buNone/>
            </a:pPr>
            <a:r>
              <a:rPr lang="ru-RU" dirty="0"/>
              <a:t>отмытые эритроциты вызывают еще меньше</a:t>
            </a:r>
          </a:p>
          <a:p>
            <a:pPr marL="137160" indent="0">
              <a:buNone/>
            </a:pPr>
            <a:r>
              <a:rPr lang="ru-RU" dirty="0" smtClean="0"/>
              <a:t>побочных реакций, чем все вышеназванные.</a:t>
            </a:r>
          </a:p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   На </a:t>
            </a:r>
            <a:r>
              <a:rPr lang="ru-RU" dirty="0"/>
              <a:t>все многочисленные манипуляции с</a:t>
            </a:r>
          </a:p>
          <a:p>
            <a:pPr marL="137160" indent="0">
              <a:buNone/>
            </a:pPr>
            <a:r>
              <a:rPr lang="ru-RU" dirty="0"/>
              <a:t>кровью МОК налагает серьезный запрет.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332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/>
              <a:t>Соматотропин</a:t>
            </a:r>
            <a:r>
              <a:rPr lang="ru-RU" b="0" dirty="0"/>
              <a:t>, </a:t>
            </a:r>
            <a:r>
              <a:rPr lang="ru-RU" b="0" dirty="0" err="1"/>
              <a:t>джинтропин</a:t>
            </a:r>
            <a:r>
              <a:rPr lang="ru-RU" b="0" dirty="0"/>
              <a:t/>
            </a:r>
            <a:br>
              <a:rPr lang="ru-RU" b="0" dirty="0"/>
            </a:br>
            <a:r>
              <a:rPr lang="ru-RU" b="0" dirty="0"/>
              <a:t>(гормон роста)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-  </a:t>
            </a:r>
            <a:r>
              <a:rPr lang="ru-RU" dirty="0"/>
              <a:t>Синтезируется в гипофизе, ночная</a:t>
            </a:r>
          </a:p>
          <a:p>
            <a:pPr marL="137160" indent="0">
              <a:buNone/>
            </a:pPr>
            <a:r>
              <a:rPr lang="ru-RU" dirty="0"/>
              <a:t>секреция в 3 раза превышает дневную.</a:t>
            </a:r>
          </a:p>
          <a:p>
            <a:pPr marL="137160" indent="0">
              <a:buNone/>
            </a:pPr>
            <a:r>
              <a:rPr lang="ru-RU" dirty="0"/>
              <a:t>Стимулирует выброс в кровь</a:t>
            </a:r>
          </a:p>
          <a:p>
            <a:pPr marL="137160" indent="0">
              <a:buNone/>
            </a:pPr>
            <a:r>
              <a:rPr lang="ru-RU" dirty="0"/>
              <a:t>инсулиноподобных факторов </a:t>
            </a:r>
            <a:r>
              <a:rPr lang="ru-RU" dirty="0" smtClean="0"/>
              <a:t>роста.</a:t>
            </a:r>
            <a:endParaRPr lang="ru-RU" dirty="0"/>
          </a:p>
          <a:p>
            <a:pPr marL="137160" indent="0">
              <a:buNone/>
            </a:pPr>
            <a:r>
              <a:rPr lang="ru-RU" dirty="0" smtClean="0"/>
              <a:t>-  </a:t>
            </a:r>
            <a:r>
              <a:rPr lang="ru-RU" dirty="0"/>
              <a:t>Натуральный </a:t>
            </a:r>
            <a:r>
              <a:rPr lang="ru-RU" dirty="0" err="1"/>
              <a:t>соматотропин</a:t>
            </a:r>
            <a:r>
              <a:rPr lang="ru-RU" dirty="0"/>
              <a:t> можно</a:t>
            </a:r>
          </a:p>
          <a:p>
            <a:pPr marL="137160" indent="0">
              <a:buNone/>
            </a:pPr>
            <a:r>
              <a:rPr lang="ru-RU" dirty="0"/>
              <a:t>получить только из гипофиза </a:t>
            </a:r>
            <a:r>
              <a:rPr lang="ru-RU" dirty="0" smtClean="0"/>
              <a:t>трупов.</a:t>
            </a:r>
            <a:endParaRPr lang="ru-RU" dirty="0"/>
          </a:p>
          <a:p>
            <a:pPr marL="137160" indent="0">
              <a:buNone/>
            </a:pPr>
            <a:r>
              <a:rPr lang="ru-RU" dirty="0"/>
              <a:t>-</a:t>
            </a:r>
            <a:r>
              <a:rPr lang="ru-RU" dirty="0" smtClean="0"/>
              <a:t> </a:t>
            </a:r>
            <a:r>
              <a:rPr lang="ru-RU" dirty="0"/>
              <a:t>Синтетический </a:t>
            </a:r>
            <a:r>
              <a:rPr lang="ru-RU" dirty="0" err="1" smtClean="0"/>
              <a:t>соматотропин</a:t>
            </a:r>
            <a:r>
              <a:rPr lang="ru-RU" dirty="0" smtClean="0"/>
              <a:t>.</a:t>
            </a:r>
            <a:endParaRPr lang="ru-RU" dirty="0"/>
          </a:p>
          <a:p>
            <a:pPr marL="137160" indent="0">
              <a:buNone/>
            </a:pPr>
            <a:r>
              <a:rPr lang="ru-RU" dirty="0" smtClean="0"/>
              <a:t>-  </a:t>
            </a:r>
            <a:r>
              <a:rPr lang="ru-RU" dirty="0"/>
              <a:t>Рекомбинантный, полученный с</a:t>
            </a:r>
          </a:p>
          <a:p>
            <a:pPr marL="137160" indent="0">
              <a:buNone/>
            </a:pPr>
            <a:r>
              <a:rPr lang="ru-RU" dirty="0"/>
              <a:t>помощью генной </a:t>
            </a:r>
            <a:r>
              <a:rPr lang="ru-RU" dirty="0" smtClean="0"/>
              <a:t>инженерии.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95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Генетический допинг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dirty="0"/>
              <a:t> </a:t>
            </a:r>
            <a:r>
              <a:rPr lang="ru-RU" dirty="0" smtClean="0"/>
              <a:t> - </a:t>
            </a:r>
            <a:r>
              <a:rPr lang="ru-RU" dirty="0"/>
              <a:t>Методы генной терапии представляют</a:t>
            </a:r>
          </a:p>
          <a:p>
            <a:pPr marL="137160" indent="0">
              <a:buNone/>
            </a:pPr>
            <a:r>
              <a:rPr lang="ru-RU" dirty="0"/>
              <a:t>собой введение генетического</a:t>
            </a:r>
          </a:p>
          <a:p>
            <a:pPr marL="137160" indent="0">
              <a:buNone/>
            </a:pPr>
            <a:r>
              <a:rPr lang="ru-RU" dirty="0"/>
              <a:t>материала в клетки посредством</a:t>
            </a:r>
          </a:p>
          <a:p>
            <a:pPr marL="137160" indent="0">
              <a:buNone/>
            </a:pPr>
            <a:r>
              <a:rPr lang="ru-RU" dirty="0"/>
              <a:t>использования определенной молекулы</a:t>
            </a:r>
          </a:p>
          <a:p>
            <a:pPr marL="137160" indent="0">
              <a:buNone/>
            </a:pPr>
            <a:r>
              <a:rPr lang="ru-RU" dirty="0"/>
              <a:t>нуклеиновой кислоты. Полученная</a:t>
            </a:r>
          </a:p>
          <a:p>
            <a:pPr marL="137160" indent="0">
              <a:buNone/>
            </a:pPr>
            <a:r>
              <a:rPr lang="ru-RU" dirty="0"/>
              <a:t>клеткой новая генетическая</a:t>
            </a:r>
          </a:p>
          <a:p>
            <a:pPr marL="137160" indent="0">
              <a:buNone/>
            </a:pPr>
            <a:r>
              <a:rPr lang="ru-RU" dirty="0"/>
              <a:t>информация сможет исправлять</a:t>
            </a:r>
          </a:p>
          <a:p>
            <a:pPr marL="137160" indent="0">
              <a:buNone/>
            </a:pPr>
            <a:r>
              <a:rPr lang="ru-RU" dirty="0"/>
              <a:t>«неугодные» гены, и таким образом</a:t>
            </a:r>
          </a:p>
          <a:p>
            <a:pPr marL="137160" indent="0">
              <a:buNone/>
            </a:pPr>
            <a:r>
              <a:rPr lang="ru-RU" dirty="0"/>
              <a:t>влиять на спортивные способности</a:t>
            </a:r>
          </a:p>
          <a:p>
            <a:pPr marL="137160" indent="0">
              <a:buNone/>
            </a:pPr>
            <a:r>
              <a:rPr lang="ru-RU" dirty="0"/>
              <a:t>здорового человека.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806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Инсулиновый фактор роста </a:t>
            </a:r>
            <a:r>
              <a:rPr lang="en-US" b="0" dirty="0"/>
              <a:t>IGF1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-  </a:t>
            </a:r>
            <a:r>
              <a:rPr lang="ru-RU" dirty="0"/>
              <a:t>Ген, отвечающий за выработку</a:t>
            </a:r>
          </a:p>
          <a:p>
            <a:pPr marL="137160" indent="0">
              <a:buNone/>
            </a:pPr>
            <a:r>
              <a:rPr lang="ru-RU" dirty="0"/>
              <a:t>определенного белка, который является</a:t>
            </a:r>
          </a:p>
          <a:p>
            <a:pPr marL="137160" indent="0">
              <a:buNone/>
            </a:pPr>
            <a:r>
              <a:rPr lang="ru-RU" dirty="0"/>
              <a:t>основным фактором, влияющим на рост</a:t>
            </a:r>
          </a:p>
          <a:p>
            <a:pPr marL="137160" indent="0">
              <a:buNone/>
            </a:pPr>
            <a:r>
              <a:rPr lang="ru-RU" dirty="0"/>
              <a:t>мышц. Такой вид допинга, так же как и</a:t>
            </a:r>
          </a:p>
          <a:p>
            <a:pPr marL="137160" indent="0">
              <a:buNone/>
            </a:pPr>
            <a:r>
              <a:rPr lang="ru-RU" dirty="0" err="1"/>
              <a:t>соматотропин</a:t>
            </a:r>
            <a:r>
              <a:rPr lang="ru-RU" dirty="0"/>
              <a:t>, тяжело обнаружить, так</a:t>
            </a:r>
          </a:p>
          <a:p>
            <a:pPr marL="137160" indent="0">
              <a:buNone/>
            </a:pPr>
            <a:r>
              <a:rPr lang="ru-RU" dirty="0"/>
              <a:t>как внедренный ген вырабатывает</a:t>
            </a:r>
          </a:p>
          <a:p>
            <a:pPr marL="137160" indent="0">
              <a:buNone/>
            </a:pPr>
            <a:r>
              <a:rPr lang="ru-RU" dirty="0"/>
              <a:t>белок, который естественным образом</a:t>
            </a:r>
          </a:p>
          <a:p>
            <a:pPr marL="137160" indent="0">
              <a:buNone/>
            </a:pPr>
            <a:r>
              <a:rPr lang="ru-RU" dirty="0"/>
              <a:t>вырабатывается в организме.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434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Генетические изменения состава</a:t>
            </a:r>
            <a:br>
              <a:rPr lang="ru-RU" b="0" dirty="0"/>
            </a:br>
            <a:r>
              <a:rPr lang="ru-RU" b="0" dirty="0"/>
              <a:t>крови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/>
              <a:t>-</a:t>
            </a:r>
            <a:r>
              <a:rPr lang="ru-RU" dirty="0" smtClean="0"/>
              <a:t> </a:t>
            </a:r>
            <a:r>
              <a:rPr lang="ru-RU" dirty="0"/>
              <a:t>Внедряя в кровь гены, которые могут</a:t>
            </a:r>
          </a:p>
          <a:p>
            <a:pPr marL="137160" indent="0">
              <a:buNone/>
            </a:pPr>
            <a:r>
              <a:rPr lang="ru-RU" dirty="0"/>
              <a:t>повлиять на выработку гормона</a:t>
            </a:r>
          </a:p>
          <a:p>
            <a:pPr marL="137160" indent="0">
              <a:buNone/>
            </a:pPr>
            <a:r>
              <a:rPr lang="ru-RU" dirty="0" err="1"/>
              <a:t>эритропоэтина</a:t>
            </a:r>
            <a:r>
              <a:rPr lang="ru-RU" dirty="0"/>
              <a:t>, организм спортсмена</a:t>
            </a:r>
          </a:p>
          <a:p>
            <a:pPr marL="137160" indent="0">
              <a:buNone/>
            </a:pPr>
            <a:r>
              <a:rPr lang="ru-RU" dirty="0"/>
              <a:t>сможет увеличить количество красных</a:t>
            </a:r>
          </a:p>
          <a:p>
            <a:pPr marL="137160" indent="0">
              <a:buNone/>
            </a:pPr>
            <a:r>
              <a:rPr lang="ru-RU" dirty="0"/>
              <a:t>кровяных телец (эритроцитов), для</a:t>
            </a:r>
          </a:p>
          <a:p>
            <a:pPr marL="137160" indent="0">
              <a:buNone/>
            </a:pPr>
            <a:r>
              <a:rPr lang="ru-RU" dirty="0"/>
              <a:t>насыщения кислородом тканей, что</a:t>
            </a:r>
          </a:p>
          <a:p>
            <a:pPr marL="137160" indent="0">
              <a:buNone/>
            </a:pPr>
            <a:r>
              <a:rPr lang="ru-RU" dirty="0"/>
              <a:t>позволит многократно увеличить</a:t>
            </a:r>
          </a:p>
          <a:p>
            <a:pPr marL="137160" indent="0">
              <a:buNone/>
            </a:pPr>
            <a:r>
              <a:rPr lang="ru-RU" dirty="0"/>
              <a:t>выносливость.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29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/>
              <a:t>Что такое допинг?</a:t>
            </a:r>
            <a:br>
              <a:rPr lang="ru-RU" sz="44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 smtClean="0">
                <a:latin typeface="Arial"/>
              </a:rPr>
              <a:t>- </a:t>
            </a:r>
            <a:r>
              <a:rPr lang="ru-RU" dirty="0">
                <a:latin typeface="Arial"/>
              </a:rPr>
              <a:t>Допингом называют вещества,</a:t>
            </a:r>
          </a:p>
          <a:p>
            <a:pPr marL="137160" indent="0">
              <a:buNone/>
            </a:pPr>
            <a:r>
              <a:rPr lang="ru-RU" dirty="0">
                <a:latin typeface="Arial"/>
              </a:rPr>
              <a:t>временно усиливающие психическую и</a:t>
            </a:r>
          </a:p>
          <a:p>
            <a:pPr marL="137160" indent="0">
              <a:buNone/>
            </a:pPr>
            <a:r>
              <a:rPr lang="ru-RU" dirty="0">
                <a:latin typeface="Arial"/>
              </a:rPr>
              <a:t>физическую деятельность организма,</a:t>
            </a:r>
          </a:p>
          <a:p>
            <a:pPr marL="137160" indent="0">
              <a:buNone/>
            </a:pPr>
            <a:r>
              <a:rPr lang="ru-RU" dirty="0">
                <a:latin typeface="Arial"/>
              </a:rPr>
              <a:t>применяемые для улучшения</a:t>
            </a:r>
          </a:p>
          <a:p>
            <a:pPr marL="137160" indent="0">
              <a:buNone/>
            </a:pPr>
            <a:r>
              <a:rPr lang="ru-RU" dirty="0">
                <a:latin typeface="Arial"/>
              </a:rPr>
              <a:t>спортивного результата</a:t>
            </a:r>
          </a:p>
          <a:p>
            <a:pPr marL="137160" indent="0">
              <a:buNone/>
            </a:pPr>
            <a:r>
              <a:rPr lang="ru-RU" dirty="0" smtClean="0">
                <a:latin typeface="Arial"/>
              </a:rPr>
              <a:t>- </a:t>
            </a:r>
            <a:r>
              <a:rPr lang="ru-RU" dirty="0">
                <a:latin typeface="Arial"/>
              </a:rPr>
              <a:t>Название «допинг» происходит от</a:t>
            </a:r>
          </a:p>
          <a:p>
            <a:pPr marL="137160" indent="0">
              <a:buNone/>
            </a:pPr>
            <a:r>
              <a:rPr lang="ru-RU" dirty="0">
                <a:latin typeface="Arial"/>
              </a:rPr>
              <a:t>английского слова «</a:t>
            </a:r>
            <a:r>
              <a:rPr lang="ru-RU" dirty="0" err="1">
                <a:latin typeface="Arial"/>
              </a:rPr>
              <a:t>dope</a:t>
            </a:r>
            <a:r>
              <a:rPr lang="ru-RU" dirty="0">
                <a:latin typeface="Arial"/>
              </a:rPr>
              <a:t>», что означает</a:t>
            </a:r>
          </a:p>
          <a:p>
            <a:pPr marL="137160" indent="0">
              <a:buNone/>
            </a:pPr>
            <a:r>
              <a:rPr lang="ru-RU" dirty="0">
                <a:latin typeface="Arial"/>
              </a:rPr>
              <a:t>«давать допинг»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056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b="0" dirty="0"/>
              <a:t>Побочные эффекты и последствия при</a:t>
            </a:r>
            <a:br>
              <a:rPr lang="ru-RU" b="0" dirty="0"/>
            </a:br>
            <a:r>
              <a:rPr lang="ru-RU" b="0" dirty="0"/>
              <a:t>применении генетического допинга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512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ru-RU" dirty="0" smtClean="0"/>
              <a:t>-  </a:t>
            </a:r>
            <a:r>
              <a:rPr lang="ru-RU" dirty="0"/>
              <a:t>Генная терапия на сегодняшний день до</a:t>
            </a:r>
          </a:p>
          <a:p>
            <a:pPr marL="137160" indent="0">
              <a:buNone/>
            </a:pPr>
            <a:r>
              <a:rPr lang="ru-RU" dirty="0"/>
              <a:t>конца не изучена, и несет наибольшую угрозу,</a:t>
            </a:r>
          </a:p>
          <a:p>
            <a:pPr marL="137160" indent="0">
              <a:buNone/>
            </a:pPr>
            <a:r>
              <a:rPr lang="ru-RU" dirty="0"/>
              <a:t>в том числе и для здоровья спортсменов. К</a:t>
            </a:r>
          </a:p>
          <a:p>
            <a:pPr marL="137160" indent="0">
              <a:buNone/>
            </a:pPr>
            <a:r>
              <a:rPr lang="ru-RU" dirty="0"/>
              <a:t>примеру, внедряя гены в кровь спортсмена,</a:t>
            </a:r>
          </a:p>
          <a:p>
            <a:pPr marL="137160" indent="0">
              <a:buNone/>
            </a:pPr>
            <a:r>
              <a:rPr lang="ru-RU" dirty="0"/>
              <a:t>можно получить необратимые реакции, когда</a:t>
            </a:r>
          </a:p>
          <a:p>
            <a:pPr marL="137160" indent="0">
              <a:buNone/>
            </a:pPr>
            <a:r>
              <a:rPr lang="ru-RU" dirty="0"/>
              <a:t>кровь будет становиться все гуще, до тех пор,</a:t>
            </a:r>
          </a:p>
          <a:p>
            <a:pPr marL="137160" indent="0">
              <a:buNone/>
            </a:pPr>
            <a:r>
              <a:rPr lang="ru-RU" dirty="0"/>
              <a:t>пока организм не сможет функционировать.</a:t>
            </a:r>
          </a:p>
          <a:p>
            <a:pPr marL="137160" indent="0">
              <a:buNone/>
            </a:pPr>
            <a:r>
              <a:rPr lang="ru-RU" dirty="0"/>
              <a:t>То же самое может произойти и с мышцами,</a:t>
            </a:r>
          </a:p>
          <a:p>
            <a:pPr marL="137160" indent="0">
              <a:buNone/>
            </a:pPr>
            <a:r>
              <a:rPr lang="ru-RU" dirty="0"/>
              <a:t>которые могут развиваться</a:t>
            </a:r>
          </a:p>
          <a:p>
            <a:pPr marL="137160" indent="0">
              <a:buNone/>
            </a:pPr>
            <a:r>
              <a:rPr lang="ru-RU" dirty="0"/>
              <a:t>непропорционально скелету, разрывая мягкие</a:t>
            </a:r>
          </a:p>
          <a:p>
            <a:pPr marL="137160" indent="0">
              <a:buNone/>
            </a:pPr>
            <a:r>
              <a:rPr lang="ru-RU" dirty="0"/>
              <a:t>ткани и сухожилия.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281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b="0" dirty="0"/>
              <a:t>Побочные эффекты от применения</a:t>
            </a:r>
            <a:br>
              <a:rPr lang="ru-RU" b="0" dirty="0"/>
            </a:br>
            <a:r>
              <a:rPr lang="ru-RU" b="0" dirty="0"/>
              <a:t>анаболических стероидов, наркотических</a:t>
            </a:r>
            <a:br>
              <a:rPr lang="ru-RU" b="0" dirty="0"/>
            </a:br>
            <a:r>
              <a:rPr lang="ru-RU" b="0" dirty="0"/>
              <a:t>средств и других видов допинга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32488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dirty="0"/>
              <a:t>-</a:t>
            </a:r>
            <a:r>
              <a:rPr lang="ru-RU" dirty="0" smtClean="0"/>
              <a:t> </a:t>
            </a:r>
            <a:r>
              <a:rPr lang="ru-RU" dirty="0"/>
              <a:t>Изменение психики, психозы,</a:t>
            </a:r>
          </a:p>
          <a:p>
            <a:pPr marL="137160" indent="0">
              <a:buNone/>
            </a:pPr>
            <a:r>
              <a:rPr lang="ru-RU" dirty="0"/>
              <a:t>депрессии, изменения либидо,</a:t>
            </a:r>
          </a:p>
          <a:p>
            <a:pPr marL="137160" indent="0">
              <a:buNone/>
            </a:pPr>
            <a:r>
              <a:rPr lang="ru-RU" dirty="0"/>
              <a:t>импотенция, нарушение липидного</a:t>
            </a:r>
          </a:p>
          <a:p>
            <a:pPr marL="137160" indent="0">
              <a:buNone/>
            </a:pPr>
            <a:r>
              <a:rPr lang="ru-RU" dirty="0"/>
              <a:t>обмена, гепатит, цирроз,</a:t>
            </a:r>
          </a:p>
          <a:p>
            <a:pPr marL="137160" indent="0">
              <a:buNone/>
            </a:pPr>
            <a:r>
              <a:rPr lang="ru-RU" dirty="0"/>
              <a:t>новообразования и опухали, рак</a:t>
            </a:r>
          </a:p>
          <a:p>
            <a:pPr marL="137160" indent="0">
              <a:buNone/>
            </a:pPr>
            <a:r>
              <a:rPr lang="ru-RU" dirty="0"/>
              <a:t>предстательной железы, камни в</a:t>
            </a:r>
          </a:p>
          <a:p>
            <a:pPr marL="137160" indent="0">
              <a:buNone/>
            </a:pPr>
            <a:r>
              <a:rPr lang="ru-RU" dirty="0"/>
              <a:t>почках, бесплодие, дегенерация</a:t>
            </a:r>
          </a:p>
          <a:p>
            <a:pPr marL="137160" indent="0">
              <a:buNone/>
            </a:pPr>
            <a:r>
              <a:rPr lang="ru-RU" dirty="0"/>
              <a:t>сухожилий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730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ru-RU" b="0" dirty="0"/>
              <a:t>Историческая статистика некоторых смертельных</a:t>
            </a:r>
            <a:br>
              <a:rPr lang="ru-RU" b="0" dirty="0"/>
            </a:br>
            <a:r>
              <a:rPr lang="ru-RU" b="0" dirty="0"/>
              <a:t>случаев в результате употребления допинг-препаратов</a:t>
            </a:r>
            <a:br>
              <a:rPr lang="ru-RU" b="0" dirty="0"/>
            </a:br>
            <a:r>
              <a:rPr lang="ru-RU" b="0" dirty="0"/>
              <a:t>спортсменами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96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pPr marL="137160" indent="0">
              <a:buNone/>
            </a:pPr>
            <a:r>
              <a:rPr lang="ru-RU" dirty="0"/>
              <a:t>• 1886 год – первый зафиксированный смертельный случай</a:t>
            </a:r>
          </a:p>
          <a:p>
            <a:pPr marL="137160" indent="0">
              <a:buNone/>
            </a:pPr>
            <a:r>
              <a:rPr lang="ru-RU" dirty="0"/>
              <a:t>применения допинга. Английский велогонщик Дэвид </a:t>
            </a:r>
            <a:r>
              <a:rPr lang="ru-RU" dirty="0" err="1"/>
              <a:t>Линтон</a:t>
            </a:r>
            <a:endParaRPr lang="ru-RU" dirty="0"/>
          </a:p>
          <a:p>
            <a:pPr marL="137160" indent="0">
              <a:buNone/>
            </a:pPr>
            <a:r>
              <a:rPr lang="ru-RU" dirty="0"/>
              <a:t>умер на соревнованиях во Франции от употребления</a:t>
            </a:r>
          </a:p>
          <a:p>
            <a:pPr marL="137160" indent="0">
              <a:buNone/>
            </a:pPr>
            <a:r>
              <a:rPr lang="ru-RU" dirty="0"/>
              <a:t>чрезмерной дозы кокаина с героином</a:t>
            </a:r>
          </a:p>
          <a:p>
            <a:pPr marL="137160" indent="0">
              <a:buNone/>
            </a:pPr>
            <a:r>
              <a:rPr lang="ru-RU" dirty="0"/>
              <a:t>• 1912 по 1967 год неоднократные зафиксированные</a:t>
            </a:r>
          </a:p>
          <a:p>
            <a:pPr marL="137160" indent="0">
              <a:buNone/>
            </a:pPr>
            <a:r>
              <a:rPr lang="ru-RU" dirty="0"/>
              <a:t>смертельные случаи спортсменов на соревнованиях от</a:t>
            </a:r>
          </a:p>
          <a:p>
            <a:pPr marL="137160" indent="0">
              <a:buNone/>
            </a:pPr>
            <a:r>
              <a:rPr lang="ru-RU" dirty="0"/>
              <a:t>употребления </a:t>
            </a:r>
            <a:r>
              <a:rPr lang="ru-RU" dirty="0" err="1"/>
              <a:t>амфетаминов</a:t>
            </a:r>
            <a:r>
              <a:rPr lang="ru-RU" dirty="0"/>
              <a:t> и наркотических препаратов</a:t>
            </a:r>
          </a:p>
          <a:p>
            <a:pPr marL="137160" indent="0">
              <a:buNone/>
            </a:pPr>
            <a:r>
              <a:rPr lang="ru-RU" dirty="0"/>
              <a:t>• 1983 год ватерполист Билли </a:t>
            </a:r>
            <a:r>
              <a:rPr lang="ru-RU" dirty="0" err="1"/>
              <a:t>Илвисакер</a:t>
            </a:r>
            <a:r>
              <a:rPr lang="ru-RU" dirty="0"/>
              <a:t> (кокаин)</a:t>
            </a:r>
          </a:p>
          <a:p>
            <a:pPr marL="137160" indent="0">
              <a:buNone/>
            </a:pPr>
            <a:r>
              <a:rPr lang="ru-RU" dirty="0"/>
              <a:t>• 1986 год американский баскетболист Лео Байес (кокаин)</a:t>
            </a:r>
          </a:p>
          <a:p>
            <a:pPr marL="137160" indent="0">
              <a:buNone/>
            </a:pPr>
            <a:r>
              <a:rPr lang="ru-RU" dirty="0"/>
              <a:t>• 1987 год футболист Дон </a:t>
            </a:r>
            <a:r>
              <a:rPr lang="ru-RU" dirty="0" err="1"/>
              <a:t>Роджерс</a:t>
            </a:r>
            <a:r>
              <a:rPr lang="ru-RU" dirty="0"/>
              <a:t> (кокаин), многоборец </a:t>
            </a:r>
            <a:r>
              <a:rPr lang="ru-RU" dirty="0" err="1"/>
              <a:t>Беджит</a:t>
            </a:r>
            <a:endParaRPr lang="ru-RU" dirty="0"/>
          </a:p>
          <a:p>
            <a:pPr marL="137160" indent="0">
              <a:buNone/>
            </a:pPr>
            <a:r>
              <a:rPr lang="ru-RU" dirty="0" err="1"/>
              <a:t>Дрессел</a:t>
            </a:r>
            <a:r>
              <a:rPr lang="ru-RU" dirty="0"/>
              <a:t> и культурист Дэвид </a:t>
            </a:r>
            <a:r>
              <a:rPr lang="ru-RU" dirty="0" err="1"/>
              <a:t>Синг</a:t>
            </a:r>
            <a:r>
              <a:rPr lang="ru-RU" dirty="0"/>
              <a:t> (анаболические стероиды)</a:t>
            </a:r>
          </a:p>
          <a:p>
            <a:pPr marL="137160" indent="0">
              <a:buNone/>
            </a:pPr>
            <a:r>
              <a:rPr lang="ru-RU" dirty="0"/>
              <a:t>• 1998 год легкоатлетка </a:t>
            </a:r>
            <a:r>
              <a:rPr lang="ru-RU" dirty="0" err="1"/>
              <a:t>Флоренс</a:t>
            </a:r>
            <a:r>
              <a:rPr lang="ru-RU" dirty="0"/>
              <a:t> </a:t>
            </a:r>
            <a:r>
              <a:rPr lang="ru-RU" dirty="0" err="1"/>
              <a:t>Гриффитс-Джойнер</a:t>
            </a:r>
            <a:r>
              <a:rPr lang="ru-RU" dirty="0"/>
              <a:t> умерла во</a:t>
            </a:r>
          </a:p>
          <a:p>
            <a:pPr marL="137160" indent="0">
              <a:buNone/>
            </a:pPr>
            <a:r>
              <a:rPr lang="ru-RU" dirty="0"/>
              <a:t>сне в возрасте 39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74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Применение допингов создает в спорте</a:t>
            </a:r>
            <a:br>
              <a:rPr lang="ru-RU" b="0" dirty="0"/>
            </a:br>
            <a:r>
              <a:rPr lang="ru-RU" b="0" dirty="0"/>
              <a:t>условия для нечестной борьбы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137160" indent="0">
              <a:buNone/>
            </a:pPr>
            <a:r>
              <a:rPr lang="ru-RU" dirty="0" smtClean="0"/>
              <a:t>     • </a:t>
            </a:r>
            <a:r>
              <a:rPr lang="ru-RU" dirty="0"/>
              <a:t>Спортивная этика должна быть</a:t>
            </a:r>
          </a:p>
          <a:p>
            <a:pPr marL="137160" indent="0">
              <a:buNone/>
            </a:pPr>
            <a:r>
              <a:rPr lang="ru-RU" dirty="0"/>
              <a:t>сдерживающим началом применения</a:t>
            </a:r>
          </a:p>
          <a:p>
            <a:pPr marL="137160" indent="0">
              <a:buNone/>
            </a:pPr>
            <a:r>
              <a:rPr lang="ru-RU" dirty="0"/>
              <a:t>допингов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6264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Методы борьбы с допингами в</a:t>
            </a:r>
            <a:br>
              <a:rPr lang="ru-RU" b="0" dirty="0"/>
            </a:br>
            <a:r>
              <a:rPr lang="ru-RU" b="0" dirty="0"/>
              <a:t>спорте</a:t>
            </a:r>
            <a:br>
              <a:rPr lang="ru-RU" b="0" dirty="0"/>
            </a:br>
            <a:r>
              <a:rPr lang="ru-RU" b="0" dirty="0"/>
              <a:t>•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ru-RU" dirty="0"/>
              <a:t>• 1967 году учреждается медицинская антидопинговая</a:t>
            </a:r>
          </a:p>
          <a:p>
            <a:pPr marL="137160" indent="0">
              <a:buNone/>
            </a:pPr>
            <a:r>
              <a:rPr lang="ru-RU" dirty="0"/>
              <a:t>комиссия МОК, с первым списком запрещенных</a:t>
            </a:r>
          </a:p>
          <a:p>
            <a:pPr marL="137160" indent="0">
              <a:buNone/>
            </a:pPr>
            <a:r>
              <a:rPr lang="ru-RU" dirty="0"/>
              <a:t>препаратов и правилами обязательного допинг-</a:t>
            </a:r>
          </a:p>
          <a:p>
            <a:pPr marL="137160" indent="0">
              <a:buNone/>
            </a:pPr>
            <a:r>
              <a:rPr lang="ru-RU" dirty="0"/>
              <a:t>контроля спортсменов на международных</a:t>
            </a:r>
          </a:p>
          <a:p>
            <a:pPr marL="137160" indent="0">
              <a:buNone/>
            </a:pPr>
            <a:r>
              <a:rPr lang="ru-RU" dirty="0"/>
              <a:t>соревнованиях</a:t>
            </a:r>
          </a:p>
          <a:p>
            <a:pPr marL="137160" indent="0">
              <a:buNone/>
            </a:pPr>
            <a:r>
              <a:rPr lang="ru-RU" dirty="0"/>
              <a:t>• Допинг-контроль в современном спорте начался с</a:t>
            </a:r>
          </a:p>
          <a:p>
            <a:pPr marL="137160" indent="0">
              <a:buNone/>
            </a:pPr>
            <a:r>
              <a:rPr lang="ru-RU" dirty="0"/>
              <a:t>1968 года (с олимпиады в Мехико)</a:t>
            </a:r>
          </a:p>
          <a:p>
            <a:pPr marL="137160" indent="0">
              <a:buNone/>
            </a:pPr>
            <a:r>
              <a:rPr lang="ru-RU" dirty="0"/>
              <a:t>• 1999 году создается WADA (Всемирное</a:t>
            </a:r>
          </a:p>
          <a:p>
            <a:pPr marL="137160" indent="0">
              <a:buNone/>
            </a:pPr>
            <a:r>
              <a:rPr lang="ru-RU" dirty="0"/>
              <a:t>антидопинговое агентство)</a:t>
            </a:r>
          </a:p>
          <a:p>
            <a:pPr marL="137160" indent="0">
              <a:buNone/>
            </a:pPr>
            <a:r>
              <a:rPr lang="ru-RU" dirty="0"/>
              <a:t>• На сегодняшний день в мире более 30</a:t>
            </a:r>
          </a:p>
          <a:p>
            <a:pPr marL="137160" indent="0">
              <a:buNone/>
            </a:pPr>
            <a:r>
              <a:rPr lang="ru-RU" dirty="0"/>
              <a:t>антидопинговых лабораторий, аккредитованных МОК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81897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Допинг – контроль на половую</a:t>
            </a:r>
            <a:br>
              <a:rPr lang="ru-RU" b="0" dirty="0"/>
            </a:br>
            <a:r>
              <a:rPr lang="ru-RU" b="0" dirty="0"/>
              <a:t>принадлежность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dirty="0"/>
              <a:t>• Проходят только спортсмены женского пола</a:t>
            </a:r>
          </a:p>
          <a:p>
            <a:pPr marL="137160" indent="0">
              <a:buNone/>
            </a:pPr>
            <a:r>
              <a:rPr lang="ru-RU" dirty="0"/>
              <a:t>• Данная процедура применяется один раз за</a:t>
            </a:r>
          </a:p>
          <a:p>
            <a:pPr marL="137160" indent="0">
              <a:buNone/>
            </a:pPr>
            <a:r>
              <a:rPr lang="ru-RU" dirty="0"/>
              <a:t>всю спортивную карьеру</a:t>
            </a:r>
          </a:p>
          <a:p>
            <a:pPr marL="137160" indent="0">
              <a:buNone/>
            </a:pPr>
            <a:r>
              <a:rPr lang="ru-RU" dirty="0"/>
              <a:t>Цель — исключить участие в международных</a:t>
            </a:r>
          </a:p>
          <a:p>
            <a:pPr marL="137160" indent="0">
              <a:buNone/>
            </a:pPr>
            <a:r>
              <a:rPr lang="ru-RU" dirty="0"/>
              <a:t>соревнованиях лиц с признаками</a:t>
            </a:r>
          </a:p>
          <a:p>
            <a:pPr marL="137160" indent="0">
              <a:buNone/>
            </a:pPr>
            <a:r>
              <a:rPr lang="ru-RU" dirty="0"/>
              <a:t>гермафродитизма, у которых в организме,</a:t>
            </a:r>
          </a:p>
          <a:p>
            <a:pPr marL="137160" indent="0">
              <a:buNone/>
            </a:pPr>
            <a:r>
              <a:rPr lang="ru-RU" dirty="0"/>
              <a:t>помимо женских половых гормонов,</a:t>
            </a:r>
          </a:p>
          <a:p>
            <a:pPr marL="137160" indent="0">
              <a:buNone/>
            </a:pPr>
            <a:r>
              <a:rPr lang="ru-RU" dirty="0"/>
              <a:t>продуцируются и мужские.</a:t>
            </a:r>
          </a:p>
          <a:p>
            <a:pPr marL="137160" indent="0">
              <a:buNone/>
            </a:pPr>
            <a:r>
              <a:rPr lang="ru-RU" dirty="0"/>
              <a:t>• При современном развитии медицины,</a:t>
            </a:r>
          </a:p>
          <a:p>
            <a:pPr marL="137160" indent="0">
              <a:buNone/>
            </a:pPr>
            <a:r>
              <a:rPr lang="ru-RU" dirty="0"/>
              <a:t>надобность в секс – контроле отпадает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44209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Всемирный Антидопинговый</a:t>
            </a:r>
            <a:br>
              <a:rPr lang="ru-RU" b="0" dirty="0"/>
            </a:br>
            <a:r>
              <a:rPr lang="ru-RU" b="0" dirty="0"/>
              <a:t>Кодекс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/>
              <a:t>• Всемирный антидопинговый кодекс был</a:t>
            </a:r>
          </a:p>
          <a:p>
            <a:pPr marL="137160" indent="0">
              <a:buNone/>
            </a:pPr>
            <a:r>
              <a:rPr lang="ru-RU" dirty="0"/>
              <a:t>впервые принят в 2003 году и начал</a:t>
            </a:r>
          </a:p>
          <a:p>
            <a:pPr marL="137160" indent="0">
              <a:buNone/>
            </a:pPr>
            <a:r>
              <a:rPr lang="ru-RU" dirty="0"/>
              <a:t>действовать в 2004 году. Измененный</a:t>
            </a:r>
          </a:p>
          <a:p>
            <a:pPr marL="137160" indent="0">
              <a:buNone/>
            </a:pPr>
            <a:r>
              <a:rPr lang="ru-RU" dirty="0"/>
              <a:t>Всемирный антидопинговый кодекс был</a:t>
            </a:r>
          </a:p>
          <a:p>
            <a:pPr marL="137160" indent="0">
              <a:buNone/>
            </a:pPr>
            <a:r>
              <a:rPr lang="ru-RU" dirty="0"/>
              <a:t>утвержден Советом учредителей</a:t>
            </a:r>
          </a:p>
          <a:p>
            <a:pPr marL="137160" indent="0">
              <a:buNone/>
            </a:pPr>
            <a:r>
              <a:rPr lang="ru-RU" dirty="0"/>
              <a:t>Всемирного антидопингового агентства</a:t>
            </a:r>
          </a:p>
          <a:p>
            <a:pPr marL="137160" indent="0">
              <a:buNone/>
            </a:pPr>
            <a:r>
              <a:rPr lang="ru-RU" dirty="0"/>
              <a:t>17 ноября 2007 года. Пересмотренный</a:t>
            </a:r>
          </a:p>
          <a:p>
            <a:pPr marL="137160" indent="0">
              <a:buNone/>
            </a:pPr>
            <a:r>
              <a:rPr lang="ru-RU" dirty="0"/>
              <a:t>Всемирный антидопинговый кодекс</a:t>
            </a:r>
          </a:p>
          <a:p>
            <a:pPr marL="137160" indent="0">
              <a:buNone/>
            </a:pPr>
            <a:r>
              <a:rPr lang="ru-RU" dirty="0"/>
              <a:t>вступил в силу с 1 января 2009 года.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119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Запрещенный список препаратов 2013</a:t>
            </a:r>
            <a:br>
              <a:rPr lang="ru-RU" i="1" dirty="0"/>
            </a:br>
            <a:r>
              <a:rPr lang="ru-RU" i="1" dirty="0"/>
              <a:t>года. Всемирный Антидопинговый кодекс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2528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marL="137160" indent="0">
              <a:buNone/>
            </a:pPr>
            <a:r>
              <a:rPr lang="ru-RU" dirty="0"/>
              <a:t>• Официальный текст Запрещенного</a:t>
            </a:r>
          </a:p>
          <a:p>
            <a:pPr marL="137160" indent="0">
              <a:buNone/>
            </a:pPr>
            <a:r>
              <a:rPr lang="ru-RU" dirty="0"/>
              <a:t>списка подготовлен ВАДА и</a:t>
            </a:r>
          </a:p>
          <a:p>
            <a:pPr marL="137160" indent="0">
              <a:buNone/>
            </a:pPr>
            <a:r>
              <a:rPr lang="ru-RU" dirty="0"/>
              <a:t>опубликован на английском и</a:t>
            </a:r>
          </a:p>
          <a:p>
            <a:pPr marL="137160" indent="0">
              <a:buNone/>
            </a:pPr>
            <a:r>
              <a:rPr lang="ru-RU" dirty="0"/>
              <a:t>французском языках. В случае</a:t>
            </a:r>
          </a:p>
          <a:p>
            <a:pPr marL="137160" indent="0">
              <a:buNone/>
            </a:pPr>
            <a:r>
              <a:rPr lang="ru-RU" dirty="0"/>
              <a:t>расхождений между англоязычной и</a:t>
            </a:r>
          </a:p>
          <a:p>
            <a:pPr marL="137160" indent="0">
              <a:buNone/>
            </a:pPr>
            <a:r>
              <a:rPr lang="ru-RU" dirty="0"/>
              <a:t>франкоязычной версиями англоязычная</a:t>
            </a:r>
          </a:p>
          <a:p>
            <a:pPr marL="137160" indent="0">
              <a:buNone/>
            </a:pPr>
            <a:r>
              <a:rPr lang="ru-RU" dirty="0"/>
              <a:t>версия будет иметь преимущество.</a:t>
            </a:r>
          </a:p>
          <a:p>
            <a:pPr marL="137160" indent="0">
              <a:buNone/>
            </a:pPr>
            <a:r>
              <a:rPr lang="ru-RU" dirty="0"/>
              <a:t>• Вступил в силу 1 января 2013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364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РУСАДА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ru-RU" dirty="0"/>
              <a:t>• Независимая Национальная антидопинговая</a:t>
            </a:r>
          </a:p>
          <a:p>
            <a:pPr marL="137160" indent="0">
              <a:buNone/>
            </a:pPr>
            <a:r>
              <a:rPr lang="ru-RU" dirty="0"/>
              <a:t>организация «</a:t>
            </a:r>
            <a:r>
              <a:rPr lang="ru-RU" b="1" dirty="0"/>
              <a:t>РУСАДА</a:t>
            </a:r>
            <a:r>
              <a:rPr lang="ru-RU" dirty="0"/>
              <a:t>» создана в январе</a:t>
            </a:r>
          </a:p>
          <a:p>
            <a:pPr marL="137160" indent="0">
              <a:buNone/>
            </a:pPr>
            <a:r>
              <a:rPr lang="ru-RU" dirty="0"/>
              <a:t>2008 года по инициативе Федерального</a:t>
            </a:r>
          </a:p>
          <a:p>
            <a:pPr marL="137160" indent="0">
              <a:buNone/>
            </a:pPr>
            <a:r>
              <a:rPr lang="ru-RU" dirty="0"/>
              <a:t>агентства по физической культуре и спорту в</a:t>
            </a:r>
          </a:p>
          <a:p>
            <a:pPr marL="137160" indent="0">
              <a:buNone/>
            </a:pPr>
            <a:r>
              <a:rPr lang="ru-RU" dirty="0"/>
              <a:t>соответствии с Кодексом </a:t>
            </a:r>
            <a:r>
              <a:rPr lang="ru-RU" b="1" dirty="0"/>
              <a:t>ВАДА </a:t>
            </a:r>
            <a:r>
              <a:rPr lang="ru-RU" dirty="0"/>
              <a:t>и</a:t>
            </a:r>
          </a:p>
          <a:p>
            <a:pPr marL="137160" indent="0">
              <a:buNone/>
            </a:pPr>
            <a:r>
              <a:rPr lang="ru-RU" dirty="0"/>
              <a:t>Международной Конвенцией о борьбе с</a:t>
            </a:r>
          </a:p>
          <a:p>
            <a:pPr marL="137160" indent="0">
              <a:buNone/>
            </a:pPr>
            <a:r>
              <a:rPr lang="ru-RU" dirty="0"/>
              <a:t>допингом в спорте, принятой Генеральной</a:t>
            </a:r>
          </a:p>
          <a:p>
            <a:pPr marL="137160" indent="0">
              <a:buNone/>
            </a:pPr>
            <a:r>
              <a:rPr lang="ru-RU" dirty="0"/>
              <a:t>конференцией Организации Объединенных</a:t>
            </a:r>
          </a:p>
          <a:p>
            <a:pPr marL="137160" indent="0">
              <a:buNone/>
            </a:pPr>
            <a:r>
              <a:rPr lang="ru-RU" dirty="0"/>
              <a:t>Наций по вопросам образования, науки и</a:t>
            </a:r>
          </a:p>
          <a:p>
            <a:pPr marL="137160" indent="0">
              <a:buNone/>
            </a:pPr>
            <a:r>
              <a:rPr lang="ru-RU" dirty="0"/>
              <a:t>культуры 19 октября 2005 года и</a:t>
            </a:r>
          </a:p>
          <a:p>
            <a:pPr marL="137160" indent="0">
              <a:buNone/>
            </a:pPr>
            <a:r>
              <a:rPr lang="ru-RU" dirty="0"/>
              <a:t>ратифицированной Российской Федерацией</a:t>
            </a:r>
          </a:p>
          <a:p>
            <a:pPr marL="137160" indent="0">
              <a:buNone/>
            </a:pPr>
            <a:r>
              <a:rPr lang="ru-RU" dirty="0"/>
              <a:t>26 декабря 2006 года.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874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РУСАДА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ru-RU" dirty="0"/>
              <a:t>• В момент создания перед организацией</a:t>
            </a:r>
          </a:p>
          <a:p>
            <a:pPr marL="137160" indent="0">
              <a:buNone/>
            </a:pPr>
            <a:r>
              <a:rPr lang="ru-RU" dirty="0"/>
              <a:t>стояла задача обеспечить эффективный</a:t>
            </a:r>
          </a:p>
          <a:p>
            <a:pPr marL="137160" indent="0">
              <a:buNone/>
            </a:pPr>
            <a:r>
              <a:rPr lang="ru-RU" dirty="0"/>
              <a:t>допинг-контроль спортсменов, выезжающих</a:t>
            </a:r>
          </a:p>
          <a:p>
            <a:pPr marL="137160" indent="0">
              <a:buNone/>
            </a:pPr>
            <a:r>
              <a:rPr lang="ru-RU" dirty="0"/>
              <a:t>на Олимпийские игры в Пекин. Необходимо</a:t>
            </a:r>
          </a:p>
          <a:p>
            <a:pPr marL="137160" indent="0">
              <a:buNone/>
            </a:pPr>
            <a:r>
              <a:rPr lang="ru-RU" dirty="0"/>
              <a:t>было создать подразделение инспекторов</a:t>
            </a:r>
          </a:p>
          <a:p>
            <a:pPr marL="137160" indent="0">
              <a:buNone/>
            </a:pPr>
            <a:r>
              <a:rPr lang="ru-RU" dirty="0"/>
              <a:t>допинг-контроля, обучить их, обеспечить</a:t>
            </a:r>
          </a:p>
          <a:p>
            <a:pPr marL="137160" indent="0">
              <a:buNone/>
            </a:pPr>
            <a:r>
              <a:rPr lang="ru-RU" dirty="0"/>
              <a:t>необходимым оборудованием, организовать</a:t>
            </a:r>
          </a:p>
          <a:p>
            <a:pPr marL="137160" indent="0">
              <a:buNone/>
            </a:pPr>
            <a:r>
              <a:rPr lang="ru-RU" dirty="0"/>
              <a:t>сбор и транспортировку проб, включая</a:t>
            </a:r>
          </a:p>
          <a:p>
            <a:pPr marL="137160" indent="0">
              <a:buNone/>
            </a:pPr>
            <a:r>
              <a:rPr lang="ru-RU" dirty="0"/>
              <a:t>планирование выездов инспекторов на</a:t>
            </a:r>
          </a:p>
          <a:p>
            <a:pPr marL="137160" indent="0">
              <a:buNone/>
            </a:pPr>
            <a:r>
              <a:rPr lang="ru-RU" dirty="0"/>
              <a:t>тестирование, обеспечение температурного</a:t>
            </a:r>
          </a:p>
          <a:p>
            <a:pPr marL="137160" indent="0">
              <a:buNone/>
            </a:pPr>
            <a:r>
              <a:rPr lang="ru-RU" dirty="0"/>
              <a:t>режима транспортировки и многое другое.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25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История допинга в спорте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just">
              <a:buNone/>
            </a:pPr>
            <a:r>
              <a:rPr lang="ru-RU" dirty="0" smtClean="0"/>
              <a:t>- Первые </a:t>
            </a:r>
            <a:r>
              <a:rPr lang="ru-RU" dirty="0"/>
              <a:t>упоминания употребления</a:t>
            </a:r>
          </a:p>
          <a:p>
            <a:pPr marL="137160" indent="0" algn="just">
              <a:buNone/>
            </a:pPr>
            <a:r>
              <a:rPr lang="ru-RU" dirty="0"/>
              <a:t>допинга спортсменами дотированы 776</a:t>
            </a:r>
          </a:p>
          <a:p>
            <a:pPr marL="137160" indent="0" algn="just">
              <a:buNone/>
            </a:pPr>
            <a:r>
              <a:rPr lang="ru-RU" dirty="0"/>
              <a:t>годом до н.э. Олимпийские атлеты</a:t>
            </a:r>
          </a:p>
          <a:p>
            <a:pPr marL="137160" indent="0" algn="just">
              <a:buNone/>
            </a:pPr>
            <a:r>
              <a:rPr lang="ru-RU" dirty="0"/>
              <a:t>древности имели внушительный</a:t>
            </a:r>
          </a:p>
          <a:p>
            <a:pPr marL="137160" indent="0" algn="just">
              <a:buNone/>
            </a:pPr>
            <a:r>
              <a:rPr lang="ru-RU" dirty="0"/>
              <a:t>арсенал средств для повышения силы и</a:t>
            </a:r>
          </a:p>
          <a:p>
            <a:pPr marL="137160" indent="0" algn="just">
              <a:buNone/>
            </a:pPr>
            <a:r>
              <a:rPr lang="ru-RU" dirty="0"/>
              <a:t>выносливости, в основном на основе</a:t>
            </a:r>
          </a:p>
          <a:p>
            <a:pPr marL="137160" indent="0" algn="just">
              <a:buNone/>
            </a:pPr>
            <a:r>
              <a:rPr lang="ru-RU" dirty="0"/>
              <a:t>растительных веществ: гашиш,</a:t>
            </a:r>
          </a:p>
          <a:p>
            <a:pPr marL="137160" indent="0" algn="just">
              <a:buNone/>
            </a:pPr>
            <a:r>
              <a:rPr lang="ru-RU" dirty="0"/>
              <a:t>растения колы, кактусы, грибы..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02765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b="0" dirty="0"/>
              <a:t>Применяемые санкции при выявленных</a:t>
            </a:r>
            <a:br>
              <a:rPr lang="ru-RU" b="0" dirty="0"/>
            </a:br>
            <a:r>
              <a:rPr lang="ru-RU" b="0" dirty="0"/>
              <a:t>случаях нарушения антидопинговых</a:t>
            </a:r>
            <a:br>
              <a:rPr lang="ru-RU" b="0" dirty="0"/>
            </a:br>
            <a:r>
              <a:rPr lang="ru-RU" b="0" dirty="0"/>
              <a:t>правил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512"/>
          </a:xfrm>
        </p:spPr>
        <p:txBody>
          <a:bodyPr/>
          <a:lstStyle/>
          <a:p>
            <a:pPr marL="137160" indent="0">
              <a:buNone/>
            </a:pPr>
            <a:r>
              <a:rPr lang="ru-RU" dirty="0"/>
              <a:t>Санкции к спортсменам в</a:t>
            </a:r>
          </a:p>
          <a:p>
            <a:pPr marL="137160" indent="0">
              <a:buNone/>
            </a:pPr>
            <a:r>
              <a:rPr lang="ru-RU" dirty="0"/>
              <a:t>индивидуальных видах спорта</a:t>
            </a:r>
          </a:p>
          <a:p>
            <a:pPr marL="137160" indent="0">
              <a:buNone/>
            </a:pPr>
            <a:r>
              <a:rPr lang="ru-RU" dirty="0"/>
              <a:t>-дисквалификация на определенный срок</a:t>
            </a:r>
          </a:p>
          <a:p>
            <a:pPr marL="137160" indent="0">
              <a:buNone/>
            </a:pPr>
            <a:r>
              <a:rPr lang="ru-RU" dirty="0"/>
              <a:t>-пожизненная дисквалификация от спорта</a:t>
            </a:r>
          </a:p>
          <a:p>
            <a:pPr marL="137160" indent="0">
              <a:buNone/>
            </a:pPr>
            <a:r>
              <a:rPr lang="ru-RU" dirty="0"/>
              <a:t>-уголовное преследование (= наркотики)</a:t>
            </a:r>
          </a:p>
          <a:p>
            <a:pPr marL="137160" indent="0">
              <a:buNone/>
            </a:pPr>
            <a:r>
              <a:rPr lang="ru-RU" dirty="0"/>
              <a:t>• Последствия для команд</a:t>
            </a:r>
          </a:p>
          <a:p>
            <a:pPr marL="137160" indent="0">
              <a:buNone/>
            </a:pPr>
            <a:r>
              <a:rPr lang="ru-RU" dirty="0"/>
              <a:t>• Санкции к спортивным организациям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97937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Информация о временном отстранении:</a:t>
            </a:r>
            <a:br>
              <a:rPr lang="ru-RU" b="0" dirty="0"/>
            </a:br>
            <a:r>
              <a:rPr lang="ru-RU" b="0" dirty="0"/>
              <a:t>гребля на байдарках и </a:t>
            </a:r>
            <a:r>
              <a:rPr lang="ru-RU" b="0" dirty="0" err="1"/>
              <a:t>кано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ru-RU" dirty="0"/>
              <a:t>24 сентября 2013 года</a:t>
            </a:r>
          </a:p>
          <a:p>
            <a:pPr marL="137160" indent="0">
              <a:buNone/>
            </a:pPr>
            <a:r>
              <a:rPr lang="ru-RU" dirty="0"/>
              <a:t>• Комиссия по предварительному рассмотрению НП «РУСАДА» на</a:t>
            </a:r>
          </a:p>
          <a:p>
            <a:pPr marL="137160" indent="0">
              <a:buNone/>
            </a:pPr>
            <a:r>
              <a:rPr lang="ru-RU" dirty="0"/>
              <a:t>основании полученных из ФГУП «Антидопинговый центр» заключений</a:t>
            </a:r>
          </a:p>
          <a:p>
            <a:pPr marL="137160" indent="0">
              <a:buNone/>
            </a:pPr>
            <a:r>
              <a:rPr lang="ru-RU" dirty="0"/>
              <a:t>о наличии запрещенной субстанции в пробе «А» спортсменов</a:t>
            </a:r>
          </a:p>
          <a:p>
            <a:pPr marL="137160" indent="0">
              <a:buNone/>
            </a:pPr>
            <a:r>
              <a:rPr lang="ru-RU" dirty="0"/>
              <a:t>Липатовой Луизы и Бушуева Никиты (вид спорта – гребля на байдарках</a:t>
            </a:r>
          </a:p>
          <a:p>
            <a:pPr marL="137160" indent="0">
              <a:buNone/>
            </a:pPr>
            <a:r>
              <a:rPr lang="ru-RU" dirty="0"/>
              <a:t>и каноэ) временно отстранила указанных спортсменов от участия в</a:t>
            </a:r>
          </a:p>
          <a:p>
            <a:pPr marL="137160" indent="0">
              <a:buNone/>
            </a:pPr>
            <a:r>
              <a:rPr lang="ru-RU" dirty="0"/>
              <a:t>учебно-тренировочных сборах и соревнованиях.</a:t>
            </a:r>
          </a:p>
          <a:p>
            <a:pPr marL="137160" indent="0">
              <a:buNone/>
            </a:pPr>
            <a:r>
              <a:rPr lang="ru-RU" dirty="0"/>
              <a:t>• У Липатовой Луизы проба была взята 17 августа 2013 года на</a:t>
            </a:r>
          </a:p>
          <a:p>
            <a:pPr marL="137160" indent="0">
              <a:buNone/>
            </a:pPr>
            <a:r>
              <a:rPr lang="ru-RU" dirty="0"/>
              <a:t>Первенстве России по гребле на байдарках и каноэ в г. Энгельс.</a:t>
            </a:r>
          </a:p>
          <a:p>
            <a:pPr marL="137160" indent="0">
              <a:buNone/>
            </a:pPr>
            <a:r>
              <a:rPr lang="ru-RU" dirty="0"/>
              <a:t>• У Бушуева Никиты проба была взята 25 августа 2013 года на</a:t>
            </a:r>
          </a:p>
          <a:p>
            <a:pPr marL="137160" indent="0">
              <a:buNone/>
            </a:pPr>
            <a:r>
              <a:rPr lang="ru-RU" dirty="0"/>
              <a:t>Первенстве России по гребле на байдарках и каноэ в г. Воронеж.</a:t>
            </a:r>
          </a:p>
          <a:p>
            <a:pPr marL="137160" indent="0">
              <a:buNone/>
            </a:pPr>
            <a:r>
              <a:rPr lang="ru-RU" dirty="0"/>
              <a:t>• Спортсмены проинформированы о факте возможного нарушения</a:t>
            </a:r>
          </a:p>
          <a:p>
            <a:pPr marL="137160" indent="0">
              <a:buNone/>
            </a:pPr>
            <a:r>
              <a:rPr lang="ru-RU" dirty="0"/>
              <a:t>антидопинговых правил и своих правах. Они отстранены от участия в</a:t>
            </a:r>
          </a:p>
          <a:p>
            <a:pPr marL="137160" indent="0">
              <a:buNone/>
            </a:pPr>
            <a:r>
              <a:rPr lang="ru-RU" dirty="0"/>
              <a:t>учебно-тренировочных сборах и соревнованиях до принятия решения о</a:t>
            </a:r>
          </a:p>
          <a:p>
            <a:pPr marL="137160" indent="0">
              <a:buNone/>
            </a:pPr>
            <a:r>
              <a:rPr lang="ru-RU" dirty="0"/>
              <a:t>наличии нарушения антидопинговых правил и последствиях.</a:t>
            </a:r>
          </a:p>
          <a:p>
            <a:pPr marL="137160" indent="0">
              <a:buNone/>
            </a:pPr>
            <a:r>
              <a:rPr lang="ru-RU" dirty="0"/>
              <a:t>• </a:t>
            </a:r>
            <a:r>
              <a:rPr lang="ru-RU" b="1" dirty="0"/>
              <a:t>Пресс-служба НП "РУСАДА"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6972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Нахождение спортсменов в пуле</a:t>
            </a:r>
            <a:br>
              <a:rPr lang="ru-RU" b="0" dirty="0"/>
            </a:br>
            <a:r>
              <a:rPr lang="ru-RU" b="0" dirty="0"/>
              <a:t>ВАДА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/>
              <a:t>• Подтверждение о прохождении допинг -</a:t>
            </a:r>
          </a:p>
          <a:p>
            <a:pPr marL="137160" indent="0">
              <a:buNone/>
            </a:pPr>
            <a:r>
              <a:rPr lang="ru-RU" dirty="0"/>
              <a:t>процедуры круглосуточно</a:t>
            </a:r>
          </a:p>
          <a:p>
            <a:pPr marL="137160" indent="0">
              <a:buNone/>
            </a:pPr>
            <a:r>
              <a:rPr lang="ru-RU" dirty="0"/>
              <a:t>• Санкции (флажки) о нарушении</a:t>
            </a:r>
          </a:p>
          <a:p>
            <a:pPr marL="137160" indent="0">
              <a:buNone/>
            </a:pPr>
            <a:r>
              <a:rPr lang="ru-RU" dirty="0"/>
              <a:t>антидопинговых правил, спортсменами</a:t>
            </a:r>
          </a:p>
          <a:p>
            <a:pPr marL="137160" indent="0">
              <a:buNone/>
            </a:pPr>
            <a:r>
              <a:rPr lang="ru-RU" dirty="0"/>
              <a:t>находящимися в пуле</a:t>
            </a:r>
          </a:p>
          <a:p>
            <a:pPr marL="137160" indent="0">
              <a:buNone/>
            </a:pPr>
            <a:r>
              <a:rPr lang="ru-RU" dirty="0"/>
              <a:t>• Медицинское обслуживание</a:t>
            </a:r>
          </a:p>
          <a:p>
            <a:pPr marL="137160" indent="0">
              <a:buNone/>
            </a:pPr>
            <a:r>
              <a:rPr lang="ru-RU" dirty="0"/>
              <a:t>спортсменов сборных команд России</a:t>
            </a:r>
          </a:p>
          <a:p>
            <a:pPr marL="137160" indent="0">
              <a:buNone/>
            </a:pPr>
            <a:r>
              <a:rPr lang="ru-RU" dirty="0"/>
              <a:t>ФМБА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109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ru-RU" b="0" dirty="0"/>
              <a:t>Первый смертельный случай от</a:t>
            </a:r>
            <a:br>
              <a:rPr lang="ru-RU" b="0" dirty="0"/>
            </a:br>
            <a:r>
              <a:rPr lang="ru-RU" b="0" dirty="0"/>
              <a:t>употребления допинга дотирован 490</a:t>
            </a:r>
            <a:br>
              <a:rPr lang="ru-RU" b="0" dirty="0"/>
            </a:br>
            <a:r>
              <a:rPr lang="ru-RU" b="0" dirty="0"/>
              <a:t>годом до н.э.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16464"/>
          </a:xfrm>
        </p:spPr>
        <p:txBody>
          <a:bodyPr/>
          <a:lstStyle/>
          <a:p>
            <a:pPr marL="137160" indent="0">
              <a:buNone/>
            </a:pPr>
            <a:r>
              <a:rPr lang="ru-RU" dirty="0" smtClean="0"/>
              <a:t> - Молодой </a:t>
            </a:r>
            <a:r>
              <a:rPr lang="ru-RU" dirty="0"/>
              <a:t>солдат-афинянин по имени</a:t>
            </a:r>
          </a:p>
          <a:p>
            <a:pPr marL="13716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Фиддипид</a:t>
            </a:r>
            <a:r>
              <a:rPr lang="ru-RU" dirty="0" smtClean="0"/>
              <a:t> </a:t>
            </a:r>
            <a:r>
              <a:rPr lang="ru-RU" dirty="0"/>
              <a:t>умер после забега </a:t>
            </a:r>
            <a:r>
              <a:rPr lang="ru-RU" dirty="0" smtClean="0"/>
              <a:t>на длинные дистанции</a:t>
            </a:r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r>
              <a:rPr lang="ru-RU" dirty="0" smtClean="0"/>
              <a:t>- По </a:t>
            </a:r>
            <a:r>
              <a:rPr lang="ru-RU" dirty="0"/>
              <a:t>одной из версий </a:t>
            </a:r>
            <a:r>
              <a:rPr lang="ru-RU" dirty="0" err="1" smtClean="0"/>
              <a:t>Фиддипид</a:t>
            </a:r>
            <a:r>
              <a:rPr lang="ru-RU" dirty="0"/>
              <a:t> </a:t>
            </a:r>
            <a:r>
              <a:rPr lang="ru-RU" dirty="0" smtClean="0"/>
              <a:t>применил большую дозу сильнодействующего наркотика растительного </a:t>
            </a:r>
            <a:r>
              <a:rPr lang="ru-RU" dirty="0"/>
              <a:t>происхождения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524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Первые зарегистрированные</a:t>
            </a:r>
            <a:br>
              <a:rPr lang="ru-RU" b="0" dirty="0"/>
            </a:br>
            <a:r>
              <a:rPr lang="ru-RU" b="0" dirty="0"/>
              <a:t>современные случаи употребления</a:t>
            </a:r>
            <a:br>
              <a:rPr lang="ru-RU" b="0" dirty="0"/>
            </a:br>
            <a:r>
              <a:rPr lang="ru-RU" b="0" dirty="0"/>
              <a:t>допинга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76504"/>
          </a:xfrm>
        </p:spPr>
        <p:txBody>
          <a:bodyPr/>
          <a:lstStyle/>
          <a:p>
            <a:pPr marL="137160" indent="0" algn="ctr">
              <a:buNone/>
            </a:pPr>
            <a:r>
              <a:rPr lang="ru-RU" dirty="0" smtClean="0"/>
              <a:t>- </a:t>
            </a:r>
            <a:r>
              <a:rPr lang="ru-RU" dirty="0"/>
              <a:t>В 1865 году голландские пловцы</a:t>
            </a:r>
          </a:p>
          <a:p>
            <a:pPr marL="137160" indent="0" algn="ctr">
              <a:buNone/>
            </a:pPr>
            <a:r>
              <a:rPr lang="ru-RU" dirty="0"/>
              <a:t>использовали стимуляторы ЦНС для</a:t>
            </a:r>
          </a:p>
          <a:p>
            <a:pPr marL="137160" indent="0" algn="ctr">
              <a:buNone/>
            </a:pPr>
            <a:r>
              <a:rPr lang="ru-RU" dirty="0"/>
              <a:t>улучшения спортивного результата. К</a:t>
            </a:r>
          </a:p>
          <a:p>
            <a:pPr marL="137160" indent="0" algn="ctr">
              <a:buNone/>
            </a:pPr>
            <a:r>
              <a:rPr lang="ru-RU" dirty="0"/>
              <a:t>концу 19 века европейские</a:t>
            </a:r>
          </a:p>
          <a:p>
            <a:pPr marL="137160" indent="0" algn="ctr">
              <a:buNone/>
            </a:pPr>
            <a:r>
              <a:rPr lang="ru-RU" dirty="0"/>
              <a:t>велосипедисты во всю уже употребляли</a:t>
            </a:r>
          </a:p>
          <a:p>
            <a:pPr marL="137160" indent="0" algn="ctr">
              <a:buNone/>
            </a:pPr>
            <a:r>
              <a:rPr lang="ru-RU" dirty="0"/>
              <a:t>стимулирующие вещества от кофеина</a:t>
            </a:r>
          </a:p>
          <a:p>
            <a:pPr marL="137160" indent="0" algn="ctr">
              <a:buNone/>
            </a:pPr>
            <a:r>
              <a:rPr lang="ru-RU" dirty="0"/>
              <a:t>до кокаина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813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ru-RU" sz="3200" b="0" dirty="0"/>
              <a:t>Ко времени первых Олимпийских игр 1896 года</a:t>
            </a:r>
            <a:br>
              <a:rPr lang="ru-RU" sz="3200" b="0" dirty="0"/>
            </a:br>
            <a:r>
              <a:rPr lang="ru-RU" sz="3200" b="0" dirty="0"/>
              <a:t>спортсмены обладали большим количеством</a:t>
            </a:r>
            <a:br>
              <a:rPr lang="ru-RU" sz="3200" b="0" dirty="0"/>
            </a:br>
            <a:r>
              <a:rPr lang="ru-RU" sz="3200" b="0" dirty="0"/>
              <a:t>средств фармакологической поддержки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28432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ru-RU" dirty="0" smtClean="0"/>
              <a:t>- </a:t>
            </a:r>
            <a:r>
              <a:rPr lang="ru-RU" dirty="0"/>
              <a:t>Спортсменами применялись в огромных</a:t>
            </a:r>
          </a:p>
          <a:p>
            <a:pPr marL="137160" indent="0">
              <a:buNone/>
            </a:pPr>
            <a:r>
              <a:rPr lang="ru-RU" dirty="0"/>
              <a:t>бесконтрольных, около смертельных дозах,</a:t>
            </a:r>
          </a:p>
          <a:p>
            <a:pPr marL="137160" indent="0">
              <a:buNone/>
            </a:pPr>
            <a:r>
              <a:rPr lang="ru-RU" dirty="0"/>
              <a:t>препараты на основе кодеина и стрихнина.</a:t>
            </a:r>
          </a:p>
          <a:p>
            <a:pPr marL="137160" indent="0">
              <a:buNone/>
            </a:pPr>
            <a:r>
              <a:rPr lang="ru-RU" dirty="0" smtClean="0"/>
              <a:t>- Американский </a:t>
            </a:r>
            <a:r>
              <a:rPr lang="ru-RU" dirty="0"/>
              <a:t>бегун марафонец Томас </a:t>
            </a:r>
            <a:r>
              <a:rPr lang="ru-RU" dirty="0" err="1"/>
              <a:t>Хикс</a:t>
            </a:r>
            <a:endParaRPr lang="ru-RU" dirty="0"/>
          </a:p>
          <a:p>
            <a:pPr marL="137160" indent="0">
              <a:buNone/>
            </a:pPr>
            <a:r>
              <a:rPr lang="ru-RU" dirty="0"/>
              <a:t>едва летально не завершил свой золотой</a:t>
            </a:r>
          </a:p>
          <a:p>
            <a:pPr marL="137160" indent="0">
              <a:buNone/>
            </a:pPr>
            <a:r>
              <a:rPr lang="ru-RU" dirty="0"/>
              <a:t>олимпийский забег на Олимпийских играх</a:t>
            </a:r>
          </a:p>
          <a:p>
            <a:pPr marL="137160" indent="0">
              <a:buNone/>
            </a:pPr>
            <a:r>
              <a:rPr lang="ru-RU" dirty="0"/>
              <a:t>1904 года, после приема бренди с</a:t>
            </a:r>
          </a:p>
          <a:p>
            <a:pPr marL="137160" indent="0">
              <a:buNone/>
            </a:pPr>
            <a:r>
              <a:rPr lang="ru-RU" dirty="0"/>
              <a:t>добавлением кокаина и стрихнина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06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/>
              <a:t>Первые современные</a:t>
            </a:r>
            <a:br>
              <a:rPr lang="ru-RU" b="0" dirty="0"/>
            </a:br>
            <a:r>
              <a:rPr lang="ru-RU" b="0" dirty="0"/>
              <a:t>допинговые препараты в спорте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- </a:t>
            </a:r>
            <a:r>
              <a:rPr lang="ru-RU" dirty="0"/>
              <a:t>Одними из первых в спорте появились</a:t>
            </a:r>
          </a:p>
          <a:p>
            <a:pPr marL="137160" indent="0">
              <a:buNone/>
            </a:pPr>
            <a:r>
              <a:rPr lang="ru-RU" dirty="0" err="1" smtClean="0"/>
              <a:t>Адреналиноподобные</a:t>
            </a:r>
            <a:r>
              <a:rPr lang="ru-RU" dirty="0" smtClean="0"/>
              <a:t> </a:t>
            </a:r>
            <a:r>
              <a:rPr lang="ru-RU" dirty="0" err="1" smtClean="0"/>
              <a:t>психостимуляторы</a:t>
            </a:r>
            <a:r>
              <a:rPr lang="ru-RU" dirty="0"/>
              <a:t>. </a:t>
            </a:r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- Самый известный из </a:t>
            </a:r>
            <a:r>
              <a:rPr lang="ru-RU" dirty="0"/>
              <a:t>синтетических производных</a:t>
            </a:r>
          </a:p>
          <a:p>
            <a:pPr marL="137160" indent="0">
              <a:buNone/>
            </a:pPr>
            <a:r>
              <a:rPr lang="ru-RU" dirty="0" err="1"/>
              <a:t>амфетамин</a:t>
            </a:r>
            <a:r>
              <a:rPr lang="ru-RU" dirty="0"/>
              <a:t>. </a:t>
            </a:r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- С </a:t>
            </a:r>
            <a:r>
              <a:rPr lang="ru-RU" dirty="0" err="1" smtClean="0"/>
              <a:t>амфетаминами</a:t>
            </a:r>
            <a:r>
              <a:rPr lang="ru-RU" dirty="0"/>
              <a:t> </a:t>
            </a:r>
            <a:r>
              <a:rPr lang="ru-RU" dirty="0" smtClean="0"/>
              <a:t>связывают </a:t>
            </a:r>
            <a:r>
              <a:rPr lang="ru-RU" dirty="0"/>
              <a:t>первые допинговые</a:t>
            </a:r>
          </a:p>
          <a:p>
            <a:pPr marL="137160" indent="0">
              <a:buNone/>
            </a:pPr>
            <a:r>
              <a:rPr lang="ru-RU" dirty="0" err="1"/>
              <a:t>преценденты</a:t>
            </a:r>
            <a:r>
              <a:rPr lang="ru-RU" dirty="0"/>
              <a:t> и смертельные </a:t>
            </a:r>
            <a:r>
              <a:rPr lang="ru-RU" dirty="0" smtClean="0"/>
              <a:t>случаи современных </a:t>
            </a:r>
            <a:r>
              <a:rPr lang="ru-RU" dirty="0"/>
              <a:t>спортсменов.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0150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ru-RU" b="0" dirty="0" err="1"/>
              <a:t>Амфетамины</a:t>
            </a:r>
            <a:r>
              <a:rPr lang="ru-RU" b="0" dirty="0"/>
              <a:t> становятся причиной</a:t>
            </a:r>
            <a:br>
              <a:rPr lang="ru-RU" b="0" dirty="0"/>
            </a:br>
            <a:r>
              <a:rPr lang="ru-RU" b="0" dirty="0"/>
              <a:t>смертельных случаев велосипедистов на Тур</a:t>
            </a:r>
            <a:br>
              <a:rPr lang="ru-RU" b="0" dirty="0"/>
            </a:br>
            <a:r>
              <a:rPr lang="ru-RU" b="0" dirty="0"/>
              <a:t>де Франс и Римской Олимпиаде 1960 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44456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ru-RU" dirty="0" smtClean="0"/>
              <a:t>-  </a:t>
            </a:r>
            <a:r>
              <a:rPr lang="ru-RU" dirty="0"/>
              <a:t>С этого момента </a:t>
            </a:r>
            <a:r>
              <a:rPr lang="ru-RU" dirty="0" err="1"/>
              <a:t>амфетамин</a:t>
            </a:r>
            <a:r>
              <a:rPr lang="ru-RU" dirty="0"/>
              <a:t> стал первым </a:t>
            </a:r>
            <a:r>
              <a:rPr lang="ru-RU" dirty="0" smtClean="0"/>
              <a:t>и главным </a:t>
            </a:r>
            <a:r>
              <a:rPr lang="ru-RU" dirty="0"/>
              <a:t>допингом в </a:t>
            </a:r>
            <a:r>
              <a:rPr lang="ru-RU" dirty="0" smtClean="0"/>
              <a:t>определении запрещенных </a:t>
            </a:r>
            <a:r>
              <a:rPr lang="ru-RU" dirty="0"/>
              <a:t>в соревнованиях веществ. </a:t>
            </a:r>
            <a:r>
              <a:rPr lang="ru-RU" dirty="0" smtClean="0"/>
              <a:t>Его первым </a:t>
            </a:r>
            <a:r>
              <a:rPr lang="ru-RU" dirty="0"/>
              <a:t>вычислили и научились </a:t>
            </a:r>
            <a:r>
              <a:rPr lang="ru-RU" dirty="0" smtClean="0"/>
              <a:t>определять антидопинговые </a:t>
            </a:r>
            <a:r>
              <a:rPr lang="ru-RU" dirty="0"/>
              <a:t>лаборатории.</a:t>
            </a:r>
          </a:p>
          <a:p>
            <a:pPr marL="137160" indent="0">
              <a:buNone/>
            </a:pPr>
            <a:r>
              <a:rPr lang="ru-RU" dirty="0" smtClean="0"/>
              <a:t>-  </a:t>
            </a:r>
            <a:r>
              <a:rPr lang="ru-RU" dirty="0"/>
              <a:t>На Олимпиаде 1960 года в Риме прямо на</a:t>
            </a:r>
          </a:p>
          <a:p>
            <a:pPr marL="137160" indent="0">
              <a:buNone/>
            </a:pPr>
            <a:r>
              <a:rPr lang="ru-RU" dirty="0"/>
              <a:t>дистанции умер датский велосипедист Курт</a:t>
            </a:r>
          </a:p>
          <a:p>
            <a:pPr marL="137160" indent="0">
              <a:buNone/>
            </a:pPr>
            <a:r>
              <a:rPr lang="ru-RU" dirty="0" err="1" smtClean="0"/>
              <a:t>Йенсен</a:t>
            </a:r>
            <a:r>
              <a:rPr lang="ru-RU" dirty="0"/>
              <a:t>. С этого момента МОК официально</a:t>
            </a:r>
          </a:p>
          <a:p>
            <a:pPr marL="137160" indent="0">
              <a:buNone/>
            </a:pPr>
            <a:r>
              <a:rPr lang="ru-RU" dirty="0"/>
              <a:t>объявляет войну допингу, и разрабатывает</a:t>
            </a:r>
          </a:p>
          <a:p>
            <a:pPr marL="137160" indent="0">
              <a:buNone/>
            </a:pPr>
            <a:r>
              <a:rPr lang="ru-RU" dirty="0"/>
              <a:t>меры по выявлению случаев его применения.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25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b="0" dirty="0"/>
              <a:t>Препараты широко употреблявшиеся</a:t>
            </a:r>
            <a:br>
              <a:rPr lang="ru-RU" b="0" dirty="0"/>
            </a:br>
            <a:r>
              <a:rPr lang="ru-RU" b="0" dirty="0"/>
              <a:t>спортсменами в 20 веке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6048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r>
              <a:rPr lang="ru-RU" dirty="0" smtClean="0"/>
              <a:t> </a:t>
            </a:r>
            <a:r>
              <a:rPr lang="ru-RU" dirty="0" err="1"/>
              <a:t>Амфетамин</a:t>
            </a:r>
            <a:r>
              <a:rPr lang="ru-RU" dirty="0"/>
              <a:t> – препарат </a:t>
            </a:r>
            <a:r>
              <a:rPr lang="ru-RU" dirty="0" smtClean="0"/>
              <a:t>повышающий работоспособность организма, подавляет </a:t>
            </a:r>
            <a:r>
              <a:rPr lang="ru-RU" dirty="0"/>
              <a:t>сонливость, </a:t>
            </a:r>
            <a:r>
              <a:rPr lang="ru-RU" dirty="0" smtClean="0"/>
              <a:t>ускоряет пробуждение </a:t>
            </a:r>
            <a:r>
              <a:rPr lang="ru-RU" dirty="0"/>
              <a:t>после сна. При</a:t>
            </a:r>
          </a:p>
          <a:p>
            <a:pPr marL="137160" indent="0">
              <a:buNone/>
            </a:pPr>
            <a:r>
              <a:rPr lang="ru-RU" dirty="0"/>
              <a:t>передозировке вызывает </a:t>
            </a:r>
            <a:r>
              <a:rPr lang="ru-RU" dirty="0" smtClean="0"/>
              <a:t>истощение ЦНС</a:t>
            </a:r>
            <a:r>
              <a:rPr lang="ru-RU" dirty="0"/>
              <a:t>, в ряде случаев появляется «</a:t>
            </a:r>
            <a:r>
              <a:rPr lang="ru-RU" dirty="0" smtClean="0"/>
              <a:t>белая горячка</a:t>
            </a:r>
            <a:r>
              <a:rPr lang="ru-RU" dirty="0"/>
              <a:t>», а также случается </a:t>
            </a:r>
            <a:r>
              <a:rPr lang="ru-RU" dirty="0" smtClean="0"/>
              <a:t>летальный исход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001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1616</Words>
  <Application>Microsoft Office PowerPoint</Application>
  <PresentationFormat>Экран (4:3)</PresentationFormat>
  <Paragraphs>294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Апекс</vt:lpstr>
      <vt:lpstr>Допинг в спорте</vt:lpstr>
      <vt:lpstr>Что такое допинг? </vt:lpstr>
      <vt:lpstr>История допинга в спорте</vt:lpstr>
      <vt:lpstr>Первый смертельный случай от употребления допинга дотирован 490 годом до н.э.</vt:lpstr>
      <vt:lpstr>Первые зарегистрированные современные случаи употребления допинга</vt:lpstr>
      <vt:lpstr>Ко времени первых Олимпийских игр 1896 года спортсмены обладали большим количеством средств фармакологической поддержки</vt:lpstr>
      <vt:lpstr>Первые современные допинговые препараты в спорте</vt:lpstr>
      <vt:lpstr>Амфетамины становятся причиной смертельных случаев велосипедистов на Тур де Франс и Римской Олимпиаде 1960 года</vt:lpstr>
      <vt:lpstr>Препараты широко употреблявшиеся спортсменами в 20 веке</vt:lpstr>
      <vt:lpstr>Эфедрин •</vt:lpstr>
      <vt:lpstr>Анаболические стероиды</vt:lpstr>
      <vt:lpstr>Актопротекторы</vt:lpstr>
      <vt:lpstr>Допинговые препараты 21 века</vt:lpstr>
      <vt:lpstr>Кровяной допинг</vt:lpstr>
      <vt:lpstr>Отмытые эритроциты. Замороженные эритроциты.</vt:lpstr>
      <vt:lpstr>Соматотропин, джинтропин (гормон роста)</vt:lpstr>
      <vt:lpstr>Генетический допинг</vt:lpstr>
      <vt:lpstr>Инсулиновый фактор роста IGF1</vt:lpstr>
      <vt:lpstr>Генетические изменения состава крови</vt:lpstr>
      <vt:lpstr>Побочные эффекты и последствия при применении генетического допинга</vt:lpstr>
      <vt:lpstr>Побочные эффекты от применения анаболических стероидов, наркотических средств и других видов допинга</vt:lpstr>
      <vt:lpstr>Историческая статистика некоторых смертельных случаев в результате употребления допинг-препаратов спортсменами</vt:lpstr>
      <vt:lpstr>Применение допингов создает в спорте условия для нечестной борьбы</vt:lpstr>
      <vt:lpstr>Методы борьбы с допингами в спорте •</vt:lpstr>
      <vt:lpstr>Допинг – контроль на половую принадлежность</vt:lpstr>
      <vt:lpstr>Всемирный Антидопинговый Кодекс</vt:lpstr>
      <vt:lpstr>Запрещенный список препаратов 2013 года. Всемирный Антидопинговый кодекс</vt:lpstr>
      <vt:lpstr>РУСАДА</vt:lpstr>
      <vt:lpstr>РУСАДА</vt:lpstr>
      <vt:lpstr>Применяемые санкции при выявленных случаях нарушения антидопинговых правил</vt:lpstr>
      <vt:lpstr>Информация о временном отстранении: гребля на байдарках и кано</vt:lpstr>
      <vt:lpstr>Нахождение спортсменов в пуле ВАДА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Допинг в спорте</dc:title>
  <dc:creator>Сергей</dc:creator>
  <cp:lastModifiedBy>RePack by SPecialiST</cp:lastModifiedBy>
  <cp:revision>4</cp:revision>
  <dcterms:created xsi:type="dcterms:W3CDTF">2014-12-01T18:38:49Z</dcterms:created>
  <dcterms:modified xsi:type="dcterms:W3CDTF">2014-12-01T19:13:54Z</dcterms:modified>
</cp:coreProperties>
</file>