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85" r:id="rId4"/>
    <p:sldId id="287" r:id="rId5"/>
    <p:sldId id="289" r:id="rId6"/>
    <p:sldId id="257" r:id="rId7"/>
    <p:sldId id="258" r:id="rId8"/>
    <p:sldId id="263" r:id="rId9"/>
    <p:sldId id="264" r:id="rId10"/>
    <p:sldId id="282" r:id="rId11"/>
    <p:sldId id="281" r:id="rId12"/>
    <p:sldId id="262" r:id="rId13"/>
    <p:sldId id="259" r:id="rId14"/>
    <p:sldId id="261" r:id="rId15"/>
    <p:sldId id="268" r:id="rId16"/>
    <p:sldId id="269" r:id="rId17"/>
    <p:sldId id="270" r:id="rId18"/>
    <p:sldId id="266" r:id="rId19"/>
    <p:sldId id="275" r:id="rId20"/>
    <p:sldId id="284" r:id="rId21"/>
    <p:sldId id="271" r:id="rId22"/>
    <p:sldId id="273" r:id="rId23"/>
    <p:sldId id="276" r:id="rId24"/>
    <p:sldId id="277" r:id="rId25"/>
    <p:sldId id="278" r:id="rId26"/>
    <p:sldId id="260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D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pravochnick.ru/fizicheskaya_kultura/pedagogicheskie_tehnologii_i_innovacii_v_sfere_fizicheskoy_kultury_i_sporta/?ysclid=lslh5mkkso71468893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7534" y="1655181"/>
            <a:ext cx="7315200" cy="17314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Ключевые понятия учебного занятия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0968" y="3657597"/>
            <a:ext cx="3117099" cy="943900"/>
          </a:xfrm>
        </p:spPr>
        <p:txBody>
          <a:bodyPr/>
          <a:lstStyle/>
          <a:p>
            <a:r>
              <a:rPr lang="ru-RU" b="1" dirty="0" smtClean="0"/>
              <a:t>Педагогический совет</a:t>
            </a:r>
          </a:p>
          <a:p>
            <a:r>
              <a:rPr lang="ru-RU" b="1" dirty="0" smtClean="0"/>
              <a:t>14.02.2024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26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6/6BLcw9Dq43HpSdsIQaltxTKjC8byrFXWzfNP5ehv7/slide-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b="29945"/>
          <a:stretch/>
        </p:blipFill>
        <p:spPr bwMode="auto">
          <a:xfrm>
            <a:off x="855407" y="736600"/>
            <a:ext cx="10500851" cy="54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acon.ru/wp-content/uploads/4/a/c/4ac7ac753fccd316297ab537c797783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36600"/>
            <a:ext cx="9944100" cy="54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569" y="649622"/>
            <a:ext cx="9601196" cy="1062799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Приём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396" y="1978429"/>
            <a:ext cx="10673542" cy="4289367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83992A"/>
              </a:buClr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Приём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</a:t>
            </a:r>
            <a:r>
              <a:rPr lang="ru-RU" sz="28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элемент метода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разовое действие, шаг в реализации метода.</a:t>
            </a:r>
          </a:p>
          <a:p>
            <a:pPr lvl="0" algn="just">
              <a:buClr>
                <a:srgbClr val="83992A"/>
              </a:buClr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Приём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 это </a:t>
            </a:r>
            <a:r>
              <a:rPr lang="ru-RU" sz="28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кратковременный способ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который предполагает работу с одним, конкретным умением или навыком.</a:t>
            </a:r>
          </a:p>
          <a:p>
            <a:pPr lvl="0" algn="just">
              <a:buClr>
                <a:srgbClr val="83992A"/>
              </a:buClr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Приём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– </a:t>
            </a:r>
            <a:r>
              <a:rPr lang="ru-RU" sz="2800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составная часть или отдельная сторона </a:t>
            </a:r>
            <a:r>
              <a:rPr lang="ru-RU" sz="28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метода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В отличие от метода </a:t>
            </a:r>
            <a:r>
              <a:rPr lang="ru-RU" sz="2800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направлен на решение более узкой учебной задачи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just">
              <a:buClr>
                <a:srgbClr val="83992A"/>
              </a:buClr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Таким образом,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приём обучения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 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лишь </a:t>
            </a:r>
            <a:r>
              <a:rPr lang="ru-RU" sz="2800" i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составная часть того или иного метода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3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(приём сообщения информации, приём организации самостоятельной работы, </a:t>
            </a:r>
            <a:r>
              <a:rPr lang="ru-RU" sz="30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прием самоконтроля, приём </a:t>
            </a:r>
            <a:r>
              <a:rPr lang="ru-RU" sz="30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демонстрации </a:t>
            </a:r>
            <a:r>
              <a:rPr lang="ru-RU" sz="30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чего-либо, приём на сравнение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).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07" y="731520"/>
            <a:ext cx="9601196" cy="432261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Способ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94" y="1212440"/>
            <a:ext cx="10856421" cy="5037513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/>
              <a:t>Способ обучения </a:t>
            </a:r>
            <a:r>
              <a:rPr lang="ru-RU" sz="2500" dirty="0"/>
              <a:t>— избранная на основе использования имеющихся средств </a:t>
            </a:r>
            <a:r>
              <a:rPr lang="ru-RU" sz="2500" u="sng" dirty="0"/>
              <a:t>упорядоченная </a:t>
            </a:r>
            <a:r>
              <a:rPr lang="ru-RU" sz="2500" b="1" i="1" u="sng" dirty="0"/>
              <a:t>совокупность действий</a:t>
            </a:r>
            <a:r>
              <a:rPr lang="ru-RU" sz="2500" b="1" i="1" dirty="0"/>
              <a:t>, </a:t>
            </a:r>
            <a:r>
              <a:rPr lang="ru-RU" sz="2500" b="1" i="1" u="sng" dirty="0"/>
              <a:t>реализующих метод или методы обучения</a:t>
            </a:r>
            <a:r>
              <a:rPr lang="ru-RU" sz="2500" dirty="0"/>
              <a:t>, необходимые </a:t>
            </a:r>
            <a:r>
              <a:rPr lang="ru-RU" sz="2500" u="sng" dirty="0"/>
              <a:t>для решения на занятии дидактической </a:t>
            </a:r>
            <a:r>
              <a:rPr lang="ru-RU" sz="2500" u="sng" dirty="0" smtClean="0"/>
              <a:t>задачи.</a:t>
            </a:r>
          </a:p>
          <a:p>
            <a:pPr algn="just"/>
            <a:r>
              <a:rPr lang="ru-RU" sz="2500" b="1" dirty="0" smtClean="0">
                <a:solidFill>
                  <a:srgbClr val="333333"/>
                </a:solidFill>
              </a:rPr>
              <a:t>Способ </a:t>
            </a:r>
            <a:r>
              <a:rPr lang="ru-RU" sz="2500" dirty="0" smtClean="0">
                <a:solidFill>
                  <a:srgbClr val="333333"/>
                </a:solidFill>
              </a:rPr>
              <a:t>- базисная </a:t>
            </a:r>
            <a:r>
              <a:rPr lang="ru-RU" sz="2500" dirty="0">
                <a:solidFill>
                  <a:srgbClr val="333333"/>
                </a:solidFill>
              </a:rPr>
              <a:t>категория методики, группа приемов, направленных на решение учебных задач (например, </a:t>
            </a:r>
            <a:r>
              <a:rPr lang="ru-RU" sz="2500" dirty="0" smtClean="0">
                <a:solidFill>
                  <a:srgbClr val="333333"/>
                </a:solidFill>
              </a:rPr>
              <a:t>Способ </a:t>
            </a:r>
            <a:r>
              <a:rPr lang="ru-RU" sz="2500" dirty="0">
                <a:solidFill>
                  <a:srgbClr val="333333"/>
                </a:solidFill>
              </a:rPr>
              <a:t>усвоения, закрепления, контроля). </a:t>
            </a:r>
            <a:endParaRPr lang="ru-RU" sz="2500" dirty="0" smtClean="0">
              <a:solidFill>
                <a:srgbClr val="333333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333333"/>
                </a:solidFill>
              </a:rPr>
              <a:t>Способ </a:t>
            </a:r>
            <a:r>
              <a:rPr lang="ru-RU" sz="2500" b="1" dirty="0">
                <a:solidFill>
                  <a:srgbClr val="333333"/>
                </a:solidFill>
              </a:rPr>
              <a:t>обучения </a:t>
            </a:r>
            <a:r>
              <a:rPr lang="ru-RU" sz="2500" dirty="0">
                <a:solidFill>
                  <a:srgbClr val="333333"/>
                </a:solidFill>
              </a:rPr>
              <a:t>– одна из возможных операций совершения обучающего действия. </a:t>
            </a:r>
            <a:endParaRPr lang="ru-RU" sz="2500" dirty="0" smtClean="0">
              <a:solidFill>
                <a:srgbClr val="333333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333333"/>
                </a:solidFill>
              </a:rPr>
              <a:t>Способ </a:t>
            </a:r>
            <a:r>
              <a:rPr lang="ru-RU" sz="2500" b="1" dirty="0">
                <a:solidFill>
                  <a:srgbClr val="333333"/>
                </a:solidFill>
              </a:rPr>
              <a:t>учения </a:t>
            </a:r>
            <a:r>
              <a:rPr lang="ru-RU" sz="2500" dirty="0">
                <a:solidFill>
                  <a:srgbClr val="333333"/>
                </a:solidFill>
              </a:rPr>
              <a:t>– одна из психологических операций совершения учебного действия учащимся. </a:t>
            </a:r>
            <a:endParaRPr lang="ru-RU" sz="2500" dirty="0" smtClean="0">
              <a:solidFill>
                <a:srgbClr val="333333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333333"/>
                </a:solidFill>
              </a:rPr>
              <a:t>Способ </a:t>
            </a:r>
            <a:r>
              <a:rPr lang="ru-RU" sz="2800" b="1" i="1" dirty="0">
                <a:solidFill>
                  <a:srgbClr val="333333"/>
                </a:solidFill>
              </a:rPr>
              <a:t>является составной частью содержания метода обучения.</a:t>
            </a:r>
            <a:endParaRPr lang="ru-RU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570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752" y="1047220"/>
            <a:ext cx="9601196" cy="57520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Средства обучения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2451100"/>
            <a:ext cx="10655300" cy="29845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Средства обучения </a:t>
            </a:r>
            <a:r>
              <a:rPr lang="ru-RU" sz="4000" dirty="0" smtClean="0"/>
              <a:t>– материальные и идеальные объекты , используемые в процессе обучения для реализации дидактических целей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210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99" y="1203799"/>
            <a:ext cx="11048999" cy="916129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buClr>
                <a:srgbClr val="83992A"/>
              </a:buClr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Средства</a:t>
            </a:r>
            <a:r>
              <a:rPr lang="ru-RU" sz="31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31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– </a:t>
            </a:r>
            <a:r>
              <a:rPr lang="ru-RU" sz="31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объекты, используемые для повышения эффективности процесса </a:t>
            </a:r>
            <a:r>
              <a:rPr lang="ru-RU" sz="31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обучения</a:t>
            </a:r>
            <a:br>
              <a:rPr lang="ru-RU" sz="3100" b="1" i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31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3100" b="1" i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28" y="1969653"/>
            <a:ext cx="10673542" cy="4289367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К </a:t>
            </a:r>
            <a:r>
              <a:rPr lang="ru-RU" sz="3200" b="1" dirty="0"/>
              <a:t>средствам</a:t>
            </a:r>
            <a:r>
              <a:rPr lang="ru-RU" sz="3200" dirty="0"/>
              <a:t> </a:t>
            </a:r>
            <a:r>
              <a:rPr lang="ru-RU" sz="3200" b="1" dirty="0"/>
              <a:t>обучения</a:t>
            </a:r>
            <a:r>
              <a:rPr lang="ru-RU" sz="3200" dirty="0"/>
              <a:t> </a:t>
            </a:r>
            <a:r>
              <a:rPr lang="ru-RU" sz="3200" dirty="0" smtClean="0"/>
              <a:t>относят:</a:t>
            </a:r>
          </a:p>
          <a:p>
            <a:r>
              <a:rPr lang="ru-RU" dirty="0" smtClean="0"/>
              <a:t>учебные </a:t>
            </a:r>
            <a:r>
              <a:rPr lang="ru-RU" dirty="0"/>
              <a:t>и наглядные пособия, </a:t>
            </a:r>
            <a:endParaRPr lang="ru-RU" dirty="0" smtClean="0"/>
          </a:p>
          <a:p>
            <a:r>
              <a:rPr lang="ru-RU" dirty="0" smtClean="0"/>
              <a:t>демонстрационные </a:t>
            </a:r>
            <a:r>
              <a:rPr lang="ru-RU" dirty="0"/>
              <a:t>устройства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технические</a:t>
            </a:r>
            <a:r>
              <a:rPr lang="ru-RU" dirty="0"/>
              <a:t> средства, </a:t>
            </a:r>
            <a:endParaRPr lang="ru-RU" dirty="0" smtClean="0"/>
          </a:p>
          <a:p>
            <a:r>
              <a:rPr lang="ru-RU" dirty="0" smtClean="0"/>
              <a:t>учебно-лабораторное </a:t>
            </a:r>
            <a:r>
              <a:rPr lang="ru-RU" dirty="0"/>
              <a:t>и учебно-производственное оборудование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автоматизированные </a:t>
            </a:r>
            <a:r>
              <a:rPr lang="ru-RU" dirty="0"/>
              <a:t>системы </a:t>
            </a:r>
            <a:r>
              <a:rPr lang="ru-RU" b="1" dirty="0"/>
              <a:t>обучения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компьютерные </a:t>
            </a:r>
            <a:r>
              <a:rPr lang="ru-RU" dirty="0"/>
              <a:t>классы, </a:t>
            </a:r>
            <a:endParaRPr lang="ru-RU" dirty="0" smtClean="0"/>
          </a:p>
          <a:p>
            <a:r>
              <a:rPr lang="ru-RU" dirty="0" smtClean="0"/>
              <a:t>организационно-педагогические</a:t>
            </a:r>
            <a:r>
              <a:rPr lang="ru-RU" dirty="0"/>
              <a:t> </a:t>
            </a:r>
            <a:r>
              <a:rPr lang="ru-RU" b="1" dirty="0"/>
              <a:t>средства</a:t>
            </a:r>
            <a:r>
              <a:rPr lang="ru-RU" dirty="0"/>
              <a:t> (учебные планы, экзаменационные билеты, карточки-задания и др.).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2455" y="632161"/>
            <a:ext cx="8860213" cy="5715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rgbClr val="83992A"/>
              </a:buClr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Средства обучения</a:t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369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735447"/>
            <a:ext cx="7937500" cy="559953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Формы обучения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97" y="1645921"/>
            <a:ext cx="3591099" cy="45553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Урок, учебное занятие </a:t>
            </a:r>
            <a:r>
              <a:rPr lang="ru-RU" dirty="0"/>
              <a:t>(в классическом понимании), </a:t>
            </a:r>
            <a:endParaRPr lang="ru-RU" dirty="0" smtClean="0"/>
          </a:p>
          <a:p>
            <a:r>
              <a:rPr lang="ru-RU" dirty="0" smtClean="0"/>
              <a:t>лекция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семинар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онференция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лабораторно-практическое </a:t>
            </a:r>
            <a:r>
              <a:rPr lang="ru-RU" dirty="0"/>
              <a:t>занятие, </a:t>
            </a:r>
            <a:endParaRPr lang="ru-RU" dirty="0" smtClean="0"/>
          </a:p>
          <a:p>
            <a:r>
              <a:rPr lang="ru-RU" dirty="0" smtClean="0"/>
              <a:t>практикум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факультатив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экскурсия</a:t>
            </a:r>
            <a:r>
              <a:rPr lang="ru-RU" dirty="0"/>
              <a:t>, </a:t>
            </a: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38995" y="1645921"/>
            <a:ext cx="3192087" cy="468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курсовое проектирование, </a:t>
            </a:r>
          </a:p>
          <a:p>
            <a:r>
              <a:rPr lang="ru-RU" dirty="0" smtClean="0"/>
              <a:t>дипломное проектирование, </a:t>
            </a:r>
          </a:p>
          <a:p>
            <a:r>
              <a:rPr lang="ru-RU" dirty="0" smtClean="0"/>
              <a:t>производственная практика, </a:t>
            </a:r>
          </a:p>
          <a:p>
            <a:r>
              <a:rPr lang="ru-RU" dirty="0" smtClean="0"/>
              <a:t>домашняя самостоятельная работа, </a:t>
            </a:r>
          </a:p>
          <a:p>
            <a:r>
              <a:rPr lang="ru-RU" dirty="0" smtClean="0"/>
              <a:t>консультация,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23660" y="1645921"/>
            <a:ext cx="3438698" cy="4555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зачет, </a:t>
            </a:r>
          </a:p>
          <a:p>
            <a:r>
              <a:rPr lang="ru-RU" dirty="0" smtClean="0"/>
              <a:t>экзамен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предметный кружок, </a:t>
            </a:r>
          </a:p>
          <a:p>
            <a:r>
              <a:rPr lang="ru-RU" dirty="0" smtClean="0"/>
              <a:t>мастерская, </a:t>
            </a:r>
          </a:p>
          <a:p>
            <a:r>
              <a:rPr lang="ru-RU" dirty="0" smtClean="0"/>
              <a:t>студия, научное общество, олимпиада, </a:t>
            </a:r>
          </a:p>
          <a:p>
            <a:r>
              <a:rPr lang="ru-RU" dirty="0" smtClean="0"/>
              <a:t>конкурс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651933"/>
            <a:ext cx="10998199" cy="61155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Формы организации образовательной деятельности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56932"/>
            <a:ext cx="10756900" cy="3318936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Фронтальная</a:t>
            </a:r>
            <a:r>
              <a:rPr lang="ru-RU" sz="3600" dirty="0" smtClean="0"/>
              <a:t>, коллективная (</a:t>
            </a:r>
            <a:r>
              <a:rPr lang="ru-RU" sz="3600" dirty="0"/>
              <a:t>со всеми учащимися), </a:t>
            </a:r>
            <a:endParaRPr lang="ru-RU" sz="3600" dirty="0" smtClean="0"/>
          </a:p>
          <a:p>
            <a:r>
              <a:rPr lang="ru-RU" sz="3600" b="1" dirty="0"/>
              <a:t>Г</a:t>
            </a:r>
            <a:r>
              <a:rPr lang="ru-RU" sz="3600" b="1" dirty="0" smtClean="0"/>
              <a:t>рупповая</a:t>
            </a:r>
            <a:r>
              <a:rPr lang="ru-RU" sz="3600" dirty="0" smtClean="0"/>
              <a:t> </a:t>
            </a:r>
            <a:r>
              <a:rPr lang="ru-RU" sz="3600" dirty="0"/>
              <a:t>(с частью учащихся</a:t>
            </a:r>
            <a:r>
              <a:rPr lang="ru-RU" sz="3600" dirty="0" smtClean="0"/>
              <a:t>);</a:t>
            </a:r>
          </a:p>
          <a:p>
            <a:r>
              <a:rPr lang="ru-RU" sz="3600" b="1" dirty="0" smtClean="0"/>
              <a:t>Парная;</a:t>
            </a:r>
          </a:p>
          <a:p>
            <a:r>
              <a:rPr lang="ru-RU" sz="3600" b="1" dirty="0"/>
              <a:t>И</a:t>
            </a:r>
            <a:r>
              <a:rPr lang="ru-RU" sz="3600" b="1" dirty="0" smtClean="0"/>
              <a:t>ндивидуальная</a:t>
            </a:r>
            <a:r>
              <a:rPr lang="ru-RU" sz="3600" dirty="0" smtClean="0"/>
              <a:t> работа </a:t>
            </a:r>
            <a:r>
              <a:rPr lang="ru-RU" sz="3600" dirty="0"/>
              <a:t>учащихся </a:t>
            </a:r>
            <a:r>
              <a:rPr lang="ru-RU" sz="3600" dirty="0" smtClean="0"/>
              <a:t>под </a:t>
            </a:r>
            <a:r>
              <a:rPr lang="ru-RU" sz="3600" dirty="0"/>
              <a:t>руководством педагога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46099" y="1371602"/>
            <a:ext cx="1109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Критерием </a:t>
            </a:r>
            <a:r>
              <a:rPr lang="ru-RU" sz="3200" dirty="0"/>
              <a:t>деления является не количество учащихся, а характер связей между ними в процессе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455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2" y="601133"/>
            <a:ext cx="9601196" cy="6815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Педагогические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1460500"/>
            <a:ext cx="10604500" cy="49149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Педагогическая технология </a:t>
            </a:r>
            <a:r>
              <a:rPr lang="ru-RU" dirty="0"/>
              <a:t>(от др.-греч. </a:t>
            </a:r>
            <a:r>
              <a:rPr lang="ru-RU" dirty="0" err="1"/>
              <a:t>τέχνη</a:t>
            </a:r>
            <a:r>
              <a:rPr lang="ru-RU" dirty="0"/>
              <a:t> — искусство, мастерство, умение; </a:t>
            </a:r>
            <a:r>
              <a:rPr lang="ru-RU" dirty="0" err="1"/>
              <a:t>λόγος</a:t>
            </a:r>
            <a:r>
              <a:rPr lang="ru-RU" dirty="0"/>
              <a:t> — слово, учение) </a:t>
            </a:r>
            <a:r>
              <a:rPr lang="ru-RU" dirty="0" smtClean="0"/>
              <a:t>- </a:t>
            </a:r>
            <a:r>
              <a:rPr lang="ru-RU" b="1" i="1" dirty="0"/>
              <a:t>специальный набор форм, методов, способов, приёмов обучения и воспитательных средств</a:t>
            </a:r>
            <a:r>
              <a:rPr lang="ru-RU" dirty="0"/>
              <a:t>, системно </a:t>
            </a:r>
            <a:r>
              <a:rPr lang="ru-RU" b="1" i="1" dirty="0"/>
              <a:t>используемых в образовательном процессе </a:t>
            </a:r>
            <a:r>
              <a:rPr lang="ru-RU" dirty="0"/>
              <a:t>на основе декларируемых психолого-педагогических установок, приводящий всегда к достижению прогнозируемого образовательного результата с допустимой нормой отклонения.</a:t>
            </a:r>
          </a:p>
          <a:p>
            <a:pPr algn="just"/>
            <a:r>
              <a:rPr lang="ru-RU" dirty="0" smtClean="0"/>
              <a:t>Конкретную </a:t>
            </a:r>
            <a:r>
              <a:rPr lang="ru-RU" sz="2800" i="1" dirty="0" smtClean="0"/>
              <a:t>технологию</a:t>
            </a:r>
            <a:r>
              <a:rPr lang="ru-RU" i="1" dirty="0" smtClean="0"/>
              <a:t> </a:t>
            </a:r>
            <a:r>
              <a:rPr lang="ru-RU" dirty="0" smtClean="0"/>
              <a:t>непосредственно </a:t>
            </a:r>
            <a:r>
              <a:rPr lang="ru-RU" sz="2800" i="1" dirty="0" smtClean="0"/>
              <a:t>в обучении наблюдать нельзя, её можно видеть через методы и приёмы педагогической техники</a:t>
            </a:r>
            <a:r>
              <a:rPr lang="ru-RU" sz="2800" dirty="0"/>
              <a:t> </a:t>
            </a:r>
            <a:r>
              <a:rPr lang="ru-RU" sz="2800" dirty="0" smtClean="0"/>
              <a:t>педагога.</a:t>
            </a:r>
          </a:p>
          <a:p>
            <a:pPr algn="just"/>
            <a:r>
              <a:rPr lang="ru-RU" dirty="0" smtClean="0"/>
              <a:t>Её эффективность зависит от уровня владения преподавателем приёмами педагогических техник, приёмов и методов данной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7919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3.ppt-online.org/files3/slide/q/QCNUKkzypD2lZXdbrLRh4MVsu0O9FYGIomJc58/slide-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b="13580"/>
          <a:stretch/>
        </p:blipFill>
        <p:spPr bwMode="auto">
          <a:xfrm>
            <a:off x="961053" y="653143"/>
            <a:ext cx="10207690" cy="55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192" y="681050"/>
            <a:ext cx="9601196" cy="802062"/>
          </a:xfrm>
        </p:spPr>
        <p:txBody>
          <a:bodyPr/>
          <a:lstStyle/>
          <a:p>
            <a:r>
              <a:rPr lang="ru-RU" b="1" dirty="0" smtClean="0"/>
              <a:t>Учебно</a:t>
            </a:r>
            <a:r>
              <a:rPr lang="ru-RU" dirty="0" smtClean="0"/>
              <a:t>-</a:t>
            </a:r>
            <a:r>
              <a:rPr lang="ru-RU" b="1" dirty="0" smtClean="0"/>
              <a:t>тренировочное</a:t>
            </a:r>
            <a:r>
              <a:rPr lang="ru-RU" dirty="0"/>
              <a:t> </a:t>
            </a:r>
            <a:r>
              <a:rPr lang="ru-RU" b="1" dirty="0" smtClean="0"/>
              <a:t>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39" y="1561170"/>
            <a:ext cx="10549054" cy="458315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Учебно</a:t>
            </a:r>
            <a:r>
              <a:rPr lang="ru-RU" sz="2800" dirty="0"/>
              <a:t>-</a:t>
            </a:r>
            <a:r>
              <a:rPr lang="ru-RU" sz="2800" b="1" dirty="0"/>
              <a:t>тренировочные</a:t>
            </a:r>
            <a:r>
              <a:rPr lang="ru-RU" sz="2800" dirty="0"/>
              <a:t> </a:t>
            </a:r>
            <a:r>
              <a:rPr lang="ru-RU" sz="2800" b="1" dirty="0" smtClean="0"/>
              <a:t>занятия (далее УТЗ)</a:t>
            </a:r>
            <a:r>
              <a:rPr lang="ru-RU" sz="2800" dirty="0"/>
              <a:t> </a:t>
            </a:r>
            <a:r>
              <a:rPr lang="ru-RU" sz="2800" dirty="0" smtClean="0"/>
              <a:t>- </a:t>
            </a:r>
            <a:r>
              <a:rPr lang="ru-RU" sz="2800" dirty="0"/>
              <a:t>это основная форма обучения физическим </a:t>
            </a:r>
            <a:r>
              <a:rPr lang="ru-RU" sz="2800" b="1" dirty="0"/>
              <a:t>упражнениям</a:t>
            </a:r>
            <a:r>
              <a:rPr lang="ru-RU" sz="2800" dirty="0"/>
              <a:t> и включения людей разного возраста в физическую активность. </a:t>
            </a:r>
            <a:endParaRPr lang="ru-RU" sz="2800" dirty="0" smtClean="0"/>
          </a:p>
          <a:p>
            <a:pPr algn="just"/>
            <a:r>
              <a:rPr lang="ru-RU" sz="2800" dirty="0" smtClean="0"/>
              <a:t>Современные</a:t>
            </a:r>
            <a:r>
              <a:rPr lang="ru-RU" sz="2800" dirty="0"/>
              <a:t> </a:t>
            </a:r>
            <a:r>
              <a:rPr lang="ru-RU" sz="2800" b="1" dirty="0"/>
              <a:t>учебно</a:t>
            </a:r>
            <a:r>
              <a:rPr lang="ru-RU" sz="2800" dirty="0"/>
              <a:t>-</a:t>
            </a:r>
            <a:r>
              <a:rPr lang="ru-RU" sz="2800" b="1" dirty="0"/>
              <a:t>тренировочные</a:t>
            </a:r>
            <a:r>
              <a:rPr lang="ru-RU" sz="2800" dirty="0"/>
              <a:t> </a:t>
            </a:r>
            <a:r>
              <a:rPr lang="ru-RU" sz="2800" b="1" dirty="0"/>
              <a:t>занятия</a:t>
            </a:r>
            <a:r>
              <a:rPr lang="ru-RU" sz="2800" dirty="0"/>
              <a:t> </a:t>
            </a:r>
            <a:r>
              <a:rPr lang="ru-RU" sz="2800" dirty="0" smtClean="0"/>
              <a:t>в области физической культуры </a:t>
            </a:r>
            <a:r>
              <a:rPr lang="ru-RU" sz="2800" dirty="0"/>
              <a:t>и </a:t>
            </a:r>
            <a:r>
              <a:rPr lang="ru-RU" sz="2800" dirty="0" smtClean="0"/>
              <a:t>спорта </a:t>
            </a:r>
            <a:r>
              <a:rPr lang="ru-RU" sz="2800" dirty="0"/>
              <a:t>базируются на широком использовании теоретических знаний о человеке, его организме и возможных физических нагрузках и методических умений применять знания и средства физкультуры, спорта и профессионально-прикладной физической подготовки в повседневные тренировки спортсменов разного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146225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737420"/>
            <a:ext cx="10943303" cy="111678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hlinkClick r:id="rId2"/>
              </a:rPr>
              <a:t/>
            </a:r>
            <a:br>
              <a:rPr lang="ru-RU" sz="1200" dirty="0" smtClean="0">
                <a:hlinkClick r:id="rId2"/>
              </a:rPr>
            </a:br>
            <a:r>
              <a:rPr lang="ru-RU" sz="4000" b="1" dirty="0" smtClean="0"/>
              <a:t>Педагогические технологии и инновации в области физкультуры и спорта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0100" y="2556932"/>
            <a:ext cx="10566400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https://spravochnick.ru/fizicheskaya_kultura/pedagogicheskie_tehnologii_i_innovacii_v_sfere_fizicheskoy_kultury_i_sporta/?ysclid=lslh5mkkso714688939</a:t>
            </a:r>
            <a:r>
              <a:rPr lang="ru-RU" dirty="0"/>
              <a:t/>
            </a:r>
            <a:br>
              <a:rPr lang="ru-RU" dirty="0"/>
            </a:br>
            <a:endParaRPr lang="ru-RU" sz="1000" dirty="0" smtClean="0"/>
          </a:p>
          <a:p>
            <a:r>
              <a:rPr lang="ru-RU" sz="2800" b="1" dirty="0" smtClean="0"/>
              <a:t>Педагогические технологии в области физкультуры и спорта</a:t>
            </a:r>
          </a:p>
          <a:p>
            <a:r>
              <a:rPr lang="ru-RU" sz="2800" b="1" dirty="0" err="1" smtClean="0"/>
              <a:t>Здоровьесберегающие</a:t>
            </a:r>
            <a:r>
              <a:rPr lang="ru-RU" sz="2800" b="1" dirty="0" smtClean="0"/>
              <a:t> технологии</a:t>
            </a:r>
          </a:p>
          <a:p>
            <a:r>
              <a:rPr lang="ru-RU" sz="2800" b="1" dirty="0" smtClean="0"/>
              <a:t>Игровые технологии</a:t>
            </a:r>
          </a:p>
          <a:p>
            <a:r>
              <a:rPr lang="ru-RU" sz="2800" b="1" dirty="0" smtClean="0"/>
              <a:t>Соревновательные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574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752" y="1028701"/>
            <a:ext cx="9601196" cy="6223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2556932"/>
            <a:ext cx="10655300" cy="33189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/>
              <a:t>Результаты обучения </a:t>
            </a:r>
            <a:r>
              <a:rPr lang="ru-RU" sz="2800" dirty="0"/>
              <a:t>(</a:t>
            </a:r>
            <a:r>
              <a:rPr lang="ru-RU" sz="2800" dirty="0" err="1"/>
              <a:t>learning</a:t>
            </a:r>
            <a:r>
              <a:rPr lang="ru-RU" sz="2800" dirty="0"/>
              <a:t> </a:t>
            </a:r>
            <a:r>
              <a:rPr lang="ru-RU" sz="2800" dirty="0" err="1"/>
              <a:t>outcomes</a:t>
            </a:r>
            <a:r>
              <a:rPr lang="ru-RU" sz="2800" dirty="0"/>
              <a:t>) </a:t>
            </a:r>
            <a:r>
              <a:rPr lang="ru-RU" sz="2800" dirty="0" smtClean="0"/>
              <a:t>- усвоенные </a:t>
            </a:r>
            <a:r>
              <a:rPr lang="ru-RU" sz="2800" dirty="0"/>
              <a:t>знания, умения, навыки и сформированные компетенции; </a:t>
            </a:r>
            <a:endParaRPr lang="ru-RU" sz="2800" dirty="0" smtClean="0"/>
          </a:p>
          <a:p>
            <a:pPr algn="just"/>
            <a:r>
              <a:rPr lang="ru-RU" sz="2800" dirty="0" smtClean="0"/>
              <a:t>то</a:t>
            </a:r>
            <a:r>
              <a:rPr lang="ru-RU" sz="2800" dirty="0"/>
              <a:t>, что обучающийся будет знать, понимать и уметь после успешного окончания процесса обучения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b="1" dirty="0"/>
              <a:t>Образовательные </a:t>
            </a:r>
            <a:r>
              <a:rPr lang="ru-RU" sz="2800" b="1" dirty="0" err="1" smtClean="0"/>
              <a:t>результат</a:t>
            </a:r>
            <a:r>
              <a:rPr lang="ru-RU" sz="2800" b="1" i="1" dirty="0" err="1" smtClean="0"/>
              <a:t>то</a:t>
            </a:r>
            <a:r>
              <a:rPr lang="ru-RU" sz="2800" b="1" i="1" dirty="0" smtClean="0"/>
              <a:t> </a:t>
            </a:r>
            <a:r>
              <a:rPr lang="ru-RU" sz="2800" b="1" i="1" dirty="0"/>
              <a:t>ожидаемые и измеряемые конкретные достижения обучающихся, выраженные на языке знаний, способностей, компетенций;</a:t>
            </a:r>
            <a:r>
              <a:rPr lang="ru-RU" sz="2800" dirty="0"/>
              <a:t> они описывают, что должен будет в состоянии делать обучающийся по завершении всей или части образовательной. программы, а также уровня (ей) образования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483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4/191473/slide_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0"/>
          <a:stretch/>
        </p:blipFill>
        <p:spPr bwMode="auto">
          <a:xfrm>
            <a:off x="839755" y="625150"/>
            <a:ext cx="10543592" cy="55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2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694" y="2491273"/>
            <a:ext cx="4646644" cy="34523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dirty="0"/>
              <a:t>Применительно к </a:t>
            </a:r>
            <a:r>
              <a:rPr lang="ru-RU" sz="7000" dirty="0" smtClean="0"/>
              <a:t>урокам (учебным занятиям), </a:t>
            </a:r>
            <a:r>
              <a:rPr lang="ru-RU" sz="7000" dirty="0"/>
              <a:t>рефлексия </a:t>
            </a:r>
            <a:r>
              <a:rPr lang="ru-RU" sz="7000" dirty="0" smtClean="0"/>
              <a:t>- </a:t>
            </a:r>
            <a:r>
              <a:rPr lang="ru-RU" sz="7000" dirty="0"/>
              <a:t>это </a:t>
            </a:r>
            <a:r>
              <a:rPr lang="ru-RU" sz="7000" b="1" dirty="0"/>
              <a:t>этап </a:t>
            </a:r>
            <a:r>
              <a:rPr lang="ru-RU" sz="7000" b="1" dirty="0" smtClean="0"/>
              <a:t>урока (УЗ), </a:t>
            </a:r>
            <a:r>
              <a:rPr lang="ru-RU" sz="7000" b="1" dirty="0"/>
              <a:t>в ходе которого </a:t>
            </a:r>
            <a:r>
              <a:rPr lang="ru-RU" sz="7000" b="1" dirty="0" smtClean="0"/>
              <a:t>обучающиеся </a:t>
            </a:r>
            <a:r>
              <a:rPr lang="ru-RU" sz="7000" b="1" dirty="0"/>
              <a:t>самостоятельно оценивают свое состояние, свои эмоции, результаты своей деятельности</a:t>
            </a:r>
            <a:r>
              <a:rPr lang="ru-RU" dirty="0"/>
              <a:t>.</a:t>
            </a:r>
          </a:p>
        </p:txBody>
      </p:sp>
      <p:pic>
        <p:nvPicPr>
          <p:cNvPr id="5122" name="Picture 2" descr="https://mserh.ru/800/600/https/ds05.infourok.ru/uploads/ex/0563/0014161a-b8aff568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5452"/>
          <a:stretch/>
        </p:blipFill>
        <p:spPr bwMode="auto">
          <a:xfrm>
            <a:off x="674850" y="671804"/>
            <a:ext cx="5987207" cy="43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5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multiurok.ru/html/2020/10/23/s_5f9283ba8684e/1545825_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00" y="4086800"/>
            <a:ext cx="3456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d.multiurok.ru/html/2020/10/23/s_5f9283ba8684e/1545825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2" y="668594"/>
            <a:ext cx="9448800" cy="55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0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sy-files.ru/wp-content/uploads/c/a/8/ca8c53ffbf9e2f4c5497604ec8e21e6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b="5981"/>
          <a:stretch/>
        </p:blipFill>
        <p:spPr bwMode="auto">
          <a:xfrm>
            <a:off x="1288026" y="639097"/>
            <a:ext cx="9507793" cy="55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2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073" y="671338"/>
            <a:ext cx="9601196" cy="12578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Требования (правила)</a:t>
            </a:r>
            <a:br>
              <a:rPr lang="ru-RU" b="1" dirty="0" smtClean="0"/>
            </a:br>
            <a:r>
              <a:rPr lang="ru-RU" b="1" dirty="0" smtClean="0"/>
              <a:t>к учебному занятию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16" y="2595716"/>
            <a:ext cx="10579510" cy="3637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/>
              <a:t>Требования</a:t>
            </a:r>
            <a:r>
              <a:rPr lang="ru-RU" dirty="0" smtClean="0"/>
              <a:t> (правила) – нормативное предписание или указание на то, как следует действовать, чтобы осуществлять деятельность наиболее оптимальным образом.</a:t>
            </a:r>
          </a:p>
          <a:p>
            <a:pPr algn="just"/>
            <a:r>
              <a:rPr lang="ru-RU" sz="2800" b="1" dirty="0" err="1" smtClean="0"/>
              <a:t>Прáвило</a:t>
            </a:r>
            <a:r>
              <a:rPr lang="ru-RU" sz="2800" b="1" dirty="0" smtClean="0"/>
              <a:t>(а) </a:t>
            </a:r>
            <a:r>
              <a:rPr lang="ru-RU" dirty="0" smtClean="0"/>
              <a:t>- </a:t>
            </a:r>
            <a:r>
              <a:rPr lang="ru-RU" dirty="0"/>
              <a:t>термин, обозначающий действие или </a:t>
            </a:r>
            <a:r>
              <a:rPr lang="ru-RU" b="1" i="1" dirty="0"/>
              <a:t>определённую последовательность ряда действий,</a:t>
            </a:r>
            <a:r>
              <a:rPr lang="ru-RU" dirty="0"/>
              <a:t> </a:t>
            </a:r>
            <a:r>
              <a:rPr lang="ru-RU" b="1" i="1" dirty="0"/>
              <a:t>обеспечивающих стабильность </a:t>
            </a:r>
            <a:r>
              <a:rPr lang="ru-RU" dirty="0"/>
              <a:t>применения наиболее эффективного, по сравнению с ранее применяемыми, метода </a:t>
            </a:r>
            <a:r>
              <a:rPr lang="ru-RU" b="1" i="1" dirty="0"/>
              <a:t>для достижения намеченной цели, решения поставленной задачи </a:t>
            </a:r>
            <a:r>
              <a:rPr lang="ru-RU" dirty="0"/>
              <a:t>или выполнения определённой функции.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4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738" y="2525797"/>
            <a:ext cx="9601196" cy="130386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EE2D00"/>
                </a:solidFill>
              </a:rPr>
              <a:t>Спасибо за внимание!</a:t>
            </a:r>
            <a:endParaRPr lang="ru-RU" sz="6000" b="1" dirty="0">
              <a:solidFill>
                <a:srgbClr val="EE2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85" y="702527"/>
            <a:ext cx="10116013" cy="1304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Тема </a:t>
            </a:r>
            <a:r>
              <a:rPr lang="ru-RU" sz="4900" b="1" dirty="0"/>
              <a:t>УТЗ </a:t>
            </a:r>
            <a:br>
              <a:rPr lang="ru-RU" sz="4900" b="1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585" y="2397511"/>
            <a:ext cx="10638264" cy="388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Понимать: </a:t>
            </a:r>
          </a:p>
          <a:p>
            <a:r>
              <a:rPr lang="ru-RU" sz="3400" dirty="0" smtClean="0"/>
              <a:t>место темы УТЗ в курсе, разделе, теме курса;</a:t>
            </a:r>
          </a:p>
          <a:p>
            <a:r>
              <a:rPr lang="ru-RU" sz="3400" dirty="0"/>
              <a:t>к</a:t>
            </a:r>
            <a:r>
              <a:rPr lang="ru-RU" sz="3400" dirty="0" smtClean="0"/>
              <a:t>ак тема УТЗ связана с предыдущими и  следующими темами занятий раздела, курса;</a:t>
            </a:r>
          </a:p>
          <a:p>
            <a:r>
              <a:rPr lang="ru-RU" sz="3400" dirty="0"/>
              <a:t>к</a:t>
            </a:r>
            <a:r>
              <a:rPr lang="ru-RU" sz="3400" dirty="0" smtClean="0"/>
              <a:t>акие основные цели, задачи курса решает данное УТЗ.</a:t>
            </a:r>
          </a:p>
        </p:txBody>
      </p:sp>
    </p:spTree>
    <p:extLst>
      <p:ext uri="{BB962C8B-B14F-4D97-AF65-F5344CB8AC3E}">
        <p14:creationId xmlns:p14="http://schemas.microsoft.com/office/powerpoint/2010/main" val="2134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8746"/>
            <a:ext cx="10257262" cy="15938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sz="3100" dirty="0"/>
              <a:t>-</a:t>
            </a:r>
            <a:r>
              <a:rPr lang="ru-RU" sz="3100" dirty="0" smtClean="0"/>
              <a:t> </a:t>
            </a:r>
            <a:r>
              <a:rPr lang="ru-RU" sz="3600" b="1" dirty="0" smtClean="0"/>
              <a:t>образ желаемого результата; </a:t>
            </a:r>
            <a:br>
              <a:rPr lang="ru-RU" sz="3600" b="1" dirty="0" smtClean="0"/>
            </a:br>
            <a:r>
              <a:rPr lang="ru-RU" sz="3600" b="1" dirty="0" smtClean="0"/>
              <a:t>- запланированный результат, который вы хотите достигнуть в процессе осуществляемой деятельности.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644" y="2556932"/>
            <a:ext cx="10470995" cy="331893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Целью</a:t>
            </a:r>
            <a:r>
              <a:rPr lang="ru-RU" b="1" dirty="0">
                <a:solidFill>
                  <a:srgbClr val="333333"/>
                </a:solidFill>
                <a:latin typeface="Garamond" panose="02020404030301010803" pitchFamily="18" charset="0"/>
              </a:rPr>
              <a:t> учебно</a:t>
            </a:r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-</a:t>
            </a:r>
            <a:r>
              <a:rPr lang="ru-RU" b="1" dirty="0">
                <a:solidFill>
                  <a:srgbClr val="333333"/>
                </a:solidFill>
                <a:latin typeface="Garamond" panose="02020404030301010803" pitchFamily="18" charset="0"/>
              </a:rPr>
              <a:t>тренировочного</a:t>
            </a:r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Garamond" panose="02020404030301010803" pitchFamily="18" charset="0"/>
              </a:rPr>
              <a:t>занятия</a:t>
            </a:r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Garamond" panose="02020404030301010803" pitchFamily="18" charset="0"/>
              </a:rPr>
              <a:t>является достижение определённых результатов в </a:t>
            </a:r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физической </a:t>
            </a:r>
            <a:r>
              <a:rPr lang="ru-RU" dirty="0" smtClean="0">
                <a:solidFill>
                  <a:srgbClr val="333333"/>
                </a:solidFill>
                <a:latin typeface="Garamond" panose="02020404030301010803" pitchFamily="18" charset="0"/>
              </a:rPr>
              <a:t>подготовке обучающихся.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Цель учебно-тренировочного занятия: </a:t>
            </a:r>
            <a:r>
              <a:rPr lang="ru-RU" dirty="0" smtClean="0">
                <a:solidFill>
                  <a:srgbClr val="333333"/>
                </a:solidFill>
                <a:latin typeface="Garamond" panose="02020404030301010803" pitchFamily="18" charset="0"/>
              </a:rPr>
              <a:t>способствовать </a:t>
            </a:r>
            <a:r>
              <a:rPr lang="ru-RU" dirty="0">
                <a:solidFill>
                  <a:srgbClr val="333333"/>
                </a:solidFill>
                <a:latin typeface="Garamond" panose="02020404030301010803" pitchFamily="18" charset="0"/>
              </a:rPr>
              <a:t>формированию у обучающихся желания систематически заниматься физическими упражнениями, вести здоровый образ жизни, достижению всестороннего развития личности. </a:t>
            </a:r>
            <a:endParaRPr lang="ru-RU" dirty="0" smtClean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0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Задачи учебно-тренировочного занятия могут включать развитие силы, выносливости, гибкости, координации движений, а также улучшение общей физической формы и здоровья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навыки овладения отдельными </a:t>
            </a:r>
            <a:r>
              <a:rPr lang="ru-RU" dirty="0" err="1"/>
              <a:t>сложнокоординационными</a:t>
            </a:r>
            <a:r>
              <a:rPr lang="ru-RU" dirty="0"/>
              <a:t> движениями для развития двигательных (физических) качеств.</a:t>
            </a:r>
          </a:p>
          <a:p>
            <a:r>
              <a:rPr lang="ru-RU" dirty="0"/>
              <a:t>Задачи учебно-тренировочного занятия: Формировать навыки овладения отдельными </a:t>
            </a:r>
            <a:r>
              <a:rPr lang="ru-RU" dirty="0" err="1"/>
              <a:t>сложнокоординационными</a:t>
            </a:r>
            <a:r>
              <a:rPr lang="ru-RU" dirty="0"/>
              <a:t> движениями для развития двигательных (физических) качеств. Развивать силу мышц туловища, шеи, верхних и нижних конечностей, координацию, гибкости, способствовать осознанию мышечно-суставных ощущений; укреплять </a:t>
            </a:r>
            <a:r>
              <a:rPr lang="ru-RU" dirty="0" err="1"/>
              <a:t>сердечнососудистую</a:t>
            </a:r>
            <a:r>
              <a:rPr lang="ru-RU" dirty="0"/>
              <a:t>, мышечную, дыхательную и нервную системы организма.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7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06999"/>
            <a:ext cx="9601196" cy="949124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412" y="2605548"/>
            <a:ext cx="10559845" cy="32703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Содержание</a:t>
            </a:r>
            <a:r>
              <a:rPr lang="ru-RU" sz="3200" dirty="0"/>
              <a:t> </a:t>
            </a:r>
            <a:r>
              <a:rPr lang="ru-RU" sz="3200" b="1" dirty="0"/>
              <a:t>учебного материала </a:t>
            </a:r>
            <a:r>
              <a:rPr lang="ru-RU" sz="3200" dirty="0"/>
              <a:t>- это тот фактический материал и теоретические положения, которые подлежат усвоению </a:t>
            </a:r>
            <a:r>
              <a:rPr lang="ru-RU" sz="3200" dirty="0" smtClean="0"/>
              <a:t>обучающимися</a:t>
            </a:r>
            <a:r>
              <a:rPr lang="ru-RU" sz="3200" dirty="0"/>
              <a:t>. </a:t>
            </a:r>
            <a:endParaRPr lang="ru-RU" sz="3200" dirty="0" smtClean="0"/>
          </a:p>
          <a:p>
            <a:pPr algn="just"/>
            <a:r>
              <a:rPr lang="ru-RU" sz="3200" b="1" dirty="0" smtClean="0"/>
              <a:t>Содержание</a:t>
            </a:r>
            <a:r>
              <a:rPr lang="ru-RU" sz="3200" dirty="0" smtClean="0"/>
              <a:t> </a:t>
            </a:r>
            <a:r>
              <a:rPr lang="ru-RU" sz="3200" dirty="0"/>
              <a:t>выступает в качестве своеобразной материальной основы урока, на базе которой осуществляется вся учебная деятельность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573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7" y="642940"/>
            <a:ext cx="10587037" cy="6039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Метод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7" y="1246910"/>
            <a:ext cx="10587037" cy="510309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/>
              <a:t>Метод обучения </a:t>
            </a:r>
            <a:r>
              <a:rPr lang="ru-RU" sz="2600" dirty="0" smtClean="0"/>
              <a:t>- это </a:t>
            </a:r>
            <a:r>
              <a:rPr lang="ru-RU" sz="2600" u="sng" dirty="0"/>
              <a:t>способ взаимодействия педагога и учащегося</a:t>
            </a:r>
            <a:r>
              <a:rPr lang="ru-RU" sz="2600" dirty="0"/>
              <a:t>, в ходе которого происходит </a:t>
            </a:r>
            <a:r>
              <a:rPr lang="ru-RU" sz="2600" u="sng" dirty="0"/>
              <a:t>передача новых знаний, умений и </a:t>
            </a:r>
            <a:r>
              <a:rPr lang="ru-RU" sz="2600" u="sng" dirty="0" smtClean="0"/>
              <a:t>навыков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b="1" dirty="0" smtClean="0"/>
              <a:t>Метод</a:t>
            </a:r>
            <a:r>
              <a:rPr lang="ru-RU" sz="2600" dirty="0" smtClean="0"/>
              <a:t> - это </a:t>
            </a:r>
            <a:r>
              <a:rPr lang="ru-RU" sz="2600" u="sng" dirty="0" smtClean="0"/>
              <a:t>путь, способ продвижения к истине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b="1" dirty="0" smtClean="0"/>
              <a:t>Метод </a:t>
            </a:r>
            <a:r>
              <a:rPr lang="ru-RU" sz="2600" dirty="0" smtClean="0"/>
              <a:t>- </a:t>
            </a:r>
            <a:r>
              <a:rPr lang="ru-RU" sz="2600" u="sng" dirty="0" smtClean="0"/>
              <a:t>путь продвижения к  желаемому результату</a:t>
            </a:r>
            <a:r>
              <a:rPr lang="ru-RU" sz="2600" dirty="0" smtClean="0"/>
              <a:t>, способ совместной деятельности педагога и обучающихся, </a:t>
            </a:r>
            <a:r>
              <a:rPr lang="ru-RU" sz="2600" u="sng" dirty="0" smtClean="0"/>
              <a:t>направленный на решение задач обучения.</a:t>
            </a:r>
          </a:p>
          <a:p>
            <a:pPr algn="just"/>
            <a:r>
              <a:rPr lang="ru-RU" sz="2600" b="1" dirty="0" smtClean="0"/>
              <a:t>Метод </a:t>
            </a:r>
            <a:r>
              <a:rPr lang="ru-RU" sz="2600" dirty="0" smtClean="0"/>
              <a:t>– </a:t>
            </a:r>
            <a:r>
              <a:rPr lang="ru-RU" sz="2600" u="sng" dirty="0" smtClean="0"/>
              <a:t>совокупность приёмов, операций овладения определённой областью практического или теоретического знания той или иной области.</a:t>
            </a:r>
          </a:p>
          <a:p>
            <a:pPr algn="just"/>
            <a:r>
              <a:rPr lang="ru-RU" sz="2600" i="1" u="sng" dirty="0" smtClean="0"/>
              <a:t>Метод складывается из отдельных элементов</a:t>
            </a:r>
            <a:r>
              <a:rPr lang="ru-RU" sz="2600" i="1" dirty="0" smtClean="0"/>
              <a:t> </a:t>
            </a:r>
            <a:r>
              <a:rPr lang="ru-RU" sz="2600" dirty="0" smtClean="0"/>
              <a:t>называемых </a:t>
            </a:r>
            <a:r>
              <a:rPr lang="ru-RU" sz="2600" b="1" u="sng" dirty="0" smtClean="0"/>
              <a:t>методическими приёмами</a:t>
            </a:r>
            <a:r>
              <a:rPr lang="ru-RU" sz="2600" u="sng" dirty="0" smtClean="0"/>
              <a:t> </a:t>
            </a:r>
            <a:r>
              <a:rPr lang="ru-RU" sz="2600" dirty="0" smtClean="0"/>
              <a:t>обучения.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8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32999"/>
            <a:ext cx="9601196" cy="813416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Методы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69" y="1246909"/>
            <a:ext cx="10856422" cy="495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/>
              <a:t>В педагогической науке нет единого подхода к выделению методов. </a:t>
            </a:r>
            <a:endParaRPr lang="ru-RU" sz="2900" dirty="0" smtClean="0"/>
          </a:p>
          <a:p>
            <a:pPr marL="0" indent="0">
              <a:buNone/>
            </a:pPr>
            <a:r>
              <a:rPr lang="ru-RU" sz="3000" dirty="0" smtClean="0"/>
              <a:t>Разными </a:t>
            </a:r>
            <a:r>
              <a:rPr lang="ru-RU" sz="3000" dirty="0"/>
              <a:t>авторами выделяются </a:t>
            </a:r>
            <a:r>
              <a:rPr lang="ru-RU" sz="3000" b="1" dirty="0"/>
              <a:t>следующие</a:t>
            </a:r>
            <a:r>
              <a:rPr lang="ru-RU" sz="3000" dirty="0"/>
              <a:t> </a:t>
            </a:r>
            <a:r>
              <a:rPr lang="ru-RU" sz="3000" b="1" dirty="0"/>
              <a:t>методы обучения</a:t>
            </a:r>
            <a:r>
              <a:rPr lang="ru-RU" sz="3000" dirty="0"/>
              <a:t>: </a:t>
            </a:r>
            <a:endParaRPr lang="ru-RU" sz="3000" dirty="0" smtClean="0"/>
          </a:p>
          <a:p>
            <a:r>
              <a:rPr lang="ru-RU" sz="3200" dirty="0" smtClean="0"/>
              <a:t>рассказ</a:t>
            </a:r>
            <a:r>
              <a:rPr lang="ru-RU" sz="3200" dirty="0"/>
              <a:t>, объяснение, беседа, лекция, дискуссия, работа с книгой, демонстрация, иллюстрация, </a:t>
            </a:r>
            <a:r>
              <a:rPr lang="ru-RU" sz="3200" dirty="0" err="1"/>
              <a:t>видеометод</a:t>
            </a:r>
            <a:r>
              <a:rPr lang="ru-RU" sz="3200" dirty="0"/>
              <a:t>, упражнение, лабораторный метод, практический метод, контрольная работа, опрос (разновидности: устный и письменный, индивидуальный, фронтальный, уплотнённый), метод программированного контроля, тестовый контроль, реферат, дидактическая игра и др.</a:t>
            </a:r>
          </a:p>
        </p:txBody>
      </p:sp>
    </p:spTree>
    <p:extLst>
      <p:ext uri="{BB962C8B-B14F-4D97-AF65-F5344CB8AC3E}">
        <p14:creationId xmlns:p14="http://schemas.microsoft.com/office/powerpoint/2010/main" val="21233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9624"/>
            <a:ext cx="9601196" cy="69981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Методы обучения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022" y="1548938"/>
            <a:ext cx="3059083" cy="47853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Тренинги</a:t>
            </a:r>
            <a:endParaRPr lang="ru-RU" sz="2800" b="1" dirty="0"/>
          </a:p>
          <a:p>
            <a:r>
              <a:rPr lang="ru-RU" sz="2800" b="1" dirty="0"/>
              <a:t>Проектный метод</a:t>
            </a:r>
          </a:p>
          <a:p>
            <a:r>
              <a:rPr lang="ru-RU" sz="2800" b="1" dirty="0"/>
              <a:t>Дистанционное обучение</a:t>
            </a:r>
          </a:p>
          <a:p>
            <a:r>
              <a:rPr lang="ru-RU" sz="2800" b="1" dirty="0"/>
              <a:t>Кейс-</a:t>
            </a:r>
            <a:r>
              <a:rPr lang="ru-RU" sz="2800" b="1" dirty="0" err="1"/>
              <a:t>стади</a:t>
            </a:r>
            <a:endParaRPr lang="ru-RU" sz="2800" b="1" dirty="0"/>
          </a:p>
          <a:p>
            <a:r>
              <a:rPr lang="ru-RU" sz="2800" b="1" dirty="0" err="1"/>
              <a:t>Коучинг</a:t>
            </a:r>
            <a:endParaRPr lang="ru-RU" sz="2800" b="1" dirty="0"/>
          </a:p>
          <a:p>
            <a:r>
              <a:rPr lang="ru-RU" sz="2800" b="1" dirty="0"/>
              <a:t>Модульное </a:t>
            </a:r>
            <a:r>
              <a:rPr lang="ru-RU" sz="2800" b="1" dirty="0" smtClean="0"/>
              <a:t>обучение</a:t>
            </a:r>
            <a:endParaRPr lang="ru-RU" sz="2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90110" y="1548938"/>
            <a:ext cx="3840479" cy="4785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Ролевые игры</a:t>
            </a:r>
          </a:p>
          <a:p>
            <a:r>
              <a:rPr lang="ru-RU" sz="2800" b="1" dirty="0" smtClean="0"/>
              <a:t>Деловая игра</a:t>
            </a:r>
          </a:p>
          <a:p>
            <a:r>
              <a:rPr lang="ru-RU" sz="2800" b="1" dirty="0" smtClean="0"/>
              <a:t>Работа в парах</a:t>
            </a:r>
          </a:p>
          <a:p>
            <a:r>
              <a:rPr lang="ru-RU" sz="2800" b="1" dirty="0" smtClean="0"/>
              <a:t>Разбор «завалов»</a:t>
            </a:r>
          </a:p>
          <a:p>
            <a:r>
              <a:rPr lang="ru-RU" sz="2800" b="1" dirty="0" smtClean="0"/>
              <a:t>Мозговой штурм</a:t>
            </a:r>
          </a:p>
          <a:p>
            <a:r>
              <a:rPr lang="ru-RU" sz="2800" b="1" dirty="0" smtClean="0"/>
              <a:t>Интеллект-карта</a:t>
            </a:r>
          </a:p>
          <a:p>
            <a:r>
              <a:rPr lang="ru-RU" sz="2800" b="1" dirty="0" smtClean="0"/>
              <a:t>Консалтинг</a:t>
            </a:r>
          </a:p>
          <a:p>
            <a:r>
              <a:rPr lang="ru-RU" sz="2800" b="1" dirty="0" smtClean="0"/>
              <a:t>Использование ИКТ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30589" y="1548938"/>
            <a:ext cx="3640974" cy="4585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/>
              <a:t>Образовательные тренажеры</a:t>
            </a:r>
          </a:p>
          <a:p>
            <a:r>
              <a:rPr lang="ru-RU" sz="2600" b="1" dirty="0" smtClean="0"/>
              <a:t>Тематические обсуждения</a:t>
            </a:r>
          </a:p>
          <a:p>
            <a:r>
              <a:rPr lang="ru-RU" sz="2600" b="1" dirty="0" smtClean="0"/>
              <a:t>Мифологемы</a:t>
            </a:r>
          </a:p>
          <a:p>
            <a:r>
              <a:rPr lang="ru-RU" sz="2600" b="1" dirty="0" smtClean="0"/>
              <a:t>Метод «ротаций»</a:t>
            </a:r>
          </a:p>
          <a:p>
            <a:r>
              <a:rPr lang="ru-RU" sz="2600" b="1" dirty="0" smtClean="0"/>
              <a:t>Метод «Лидер-ведомый»</a:t>
            </a:r>
          </a:p>
          <a:p>
            <a:r>
              <a:rPr lang="ru-RU" sz="2600" b="1" dirty="0" smtClean="0"/>
              <a:t>Действие по образцу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853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966</TotalTime>
  <Words>853</Words>
  <Application>Microsoft Office PowerPoint</Application>
  <PresentationFormat>Широкоэкранный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Garamond</vt:lpstr>
      <vt:lpstr>Натуральные материалы</vt:lpstr>
      <vt:lpstr>Ключевые понятия учебного занятия </vt:lpstr>
      <vt:lpstr>Учебно-тренировочное занятие</vt:lpstr>
      <vt:lpstr> Тема УТЗ  </vt:lpstr>
      <vt:lpstr>Цель - образ желаемого результата;  - запланированный результат, который вы хотите достигнуть в процессе осуществляемой деятельности.</vt:lpstr>
      <vt:lpstr>Задачи </vt:lpstr>
      <vt:lpstr>СОДЕРЖАНИЕ</vt:lpstr>
      <vt:lpstr>Метод</vt:lpstr>
      <vt:lpstr>Методы обучения</vt:lpstr>
      <vt:lpstr>Методы обучения</vt:lpstr>
      <vt:lpstr>Презентация PowerPoint</vt:lpstr>
      <vt:lpstr>Презентация PowerPoint</vt:lpstr>
      <vt:lpstr>Приём</vt:lpstr>
      <vt:lpstr>Способ обучения</vt:lpstr>
      <vt:lpstr>Средства обучения</vt:lpstr>
      <vt:lpstr> Средства – объекты, используемые для повышения эффективности процесса обучения  </vt:lpstr>
      <vt:lpstr>Формы обучения</vt:lpstr>
      <vt:lpstr>Формы организации образовательной деятельности</vt:lpstr>
      <vt:lpstr>Педагогические технологии</vt:lpstr>
      <vt:lpstr>Презентация PowerPoint</vt:lpstr>
      <vt:lpstr> Педагогические технологии и инновации в области физкультуры и спорта</vt:lpstr>
      <vt:lpstr>Результаты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(правила) к учебному занятию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понятия учебного занятия</dc:title>
  <dc:creator>МЕТОДИСТ</dc:creator>
  <cp:lastModifiedBy>МЕТОДИСТ</cp:lastModifiedBy>
  <cp:revision>61</cp:revision>
  <dcterms:created xsi:type="dcterms:W3CDTF">2024-02-14T03:25:48Z</dcterms:created>
  <dcterms:modified xsi:type="dcterms:W3CDTF">2024-02-29T03:24:31Z</dcterms:modified>
</cp:coreProperties>
</file>